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handoutMasterIdLst>
    <p:handoutMasterId r:id="rId45"/>
  </p:handoutMasterIdLst>
  <p:sldIdLst>
    <p:sldId id="256" r:id="rId5"/>
    <p:sldId id="2147375589" r:id="rId6"/>
    <p:sldId id="2147375615" r:id="rId7"/>
    <p:sldId id="4848" r:id="rId8"/>
    <p:sldId id="2147375597" r:id="rId9"/>
    <p:sldId id="2147375600" r:id="rId10"/>
    <p:sldId id="2147375601" r:id="rId11"/>
    <p:sldId id="2147375602" r:id="rId12"/>
    <p:sldId id="2147375603" r:id="rId13"/>
    <p:sldId id="2147375604" r:id="rId14"/>
    <p:sldId id="2147375605" r:id="rId15"/>
    <p:sldId id="2147375606" r:id="rId16"/>
    <p:sldId id="2147375607" r:id="rId17"/>
    <p:sldId id="2147375608" r:id="rId18"/>
    <p:sldId id="2147375609" r:id="rId19"/>
    <p:sldId id="2147375610" r:id="rId20"/>
    <p:sldId id="2147375611" r:id="rId21"/>
    <p:sldId id="2147375612" r:id="rId22"/>
    <p:sldId id="2147375613" r:id="rId23"/>
    <p:sldId id="2147375614" r:id="rId24"/>
    <p:sldId id="2147375616" r:id="rId25"/>
    <p:sldId id="2147375617" r:id="rId26"/>
    <p:sldId id="2147375618" r:id="rId27"/>
    <p:sldId id="2147375619" r:id="rId28"/>
    <p:sldId id="2147375620" r:id="rId29"/>
    <p:sldId id="2147375621" r:id="rId30"/>
    <p:sldId id="2147375622" r:id="rId31"/>
    <p:sldId id="2147375623" r:id="rId32"/>
    <p:sldId id="2147375624" r:id="rId33"/>
    <p:sldId id="2147375625" r:id="rId34"/>
    <p:sldId id="2147375626" r:id="rId35"/>
    <p:sldId id="2147375627" r:id="rId36"/>
    <p:sldId id="2147375628" r:id="rId37"/>
    <p:sldId id="2147375629" r:id="rId38"/>
    <p:sldId id="2147375630" r:id="rId39"/>
    <p:sldId id="2147375631" r:id="rId40"/>
    <p:sldId id="2147375632" r:id="rId41"/>
    <p:sldId id="2147375633" r:id="rId42"/>
    <p:sldId id="1633" r:id="rId43"/>
  </p:sldIdLst>
  <p:sldSz cx="12192000" cy="6858000"/>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7FE4E0-A6B6-435B-ABB5-F0F85564C42C}" v="25" dt="2024-09-20T18:27:44.0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447" autoAdjust="0"/>
  </p:normalViewPr>
  <p:slideViewPr>
    <p:cSldViewPr snapToGrid="0">
      <p:cViewPr varScale="1">
        <p:scale>
          <a:sx n="63" d="100"/>
          <a:sy n="63" d="100"/>
        </p:scale>
        <p:origin x="804" y="56"/>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docChgLst>
    <pc:chgData name="Hitesh K" userId="84d9e45b5558d026" providerId="LiveId" clId="{DF0BD80A-A041-4F8A-BE7B-DB7C6631019A}"/>
    <pc:docChg chg="undo custSel modSld">
      <pc:chgData name="Hitesh K" userId="84d9e45b5558d026" providerId="LiveId" clId="{DF0BD80A-A041-4F8A-BE7B-DB7C6631019A}" dt="2024-08-31T14:06:30.240" v="139" actId="20577"/>
      <pc:docMkLst>
        <pc:docMk/>
      </pc:docMkLst>
      <pc:sldChg chg="addSp modSp mod">
        <pc:chgData name="Hitesh K" userId="84d9e45b5558d026" providerId="LiveId" clId="{DF0BD80A-A041-4F8A-BE7B-DB7C6631019A}" dt="2024-08-31T13:58:46.939" v="117" actId="20577"/>
        <pc:sldMkLst>
          <pc:docMk/>
          <pc:sldMk cId="245881457" sldId="2147375597"/>
        </pc:sldMkLst>
        <pc:spChg chg="add">
          <ac:chgData name="Hitesh K" userId="84d9e45b5558d026" providerId="LiveId" clId="{DF0BD80A-A041-4F8A-BE7B-DB7C6631019A}" dt="2024-08-31T13:49:10.772" v="0"/>
          <ac:spMkLst>
            <pc:docMk/>
            <pc:sldMk cId="245881457" sldId="2147375597"/>
            <ac:spMk id="2" creationId="{5C966AD5-65F6-0AEB-3CE1-187A6F01804A}"/>
          </ac:spMkLst>
        </pc:spChg>
        <pc:spChg chg="add">
          <ac:chgData name="Hitesh K" userId="84d9e45b5558d026" providerId="LiveId" clId="{DF0BD80A-A041-4F8A-BE7B-DB7C6631019A}" dt="2024-08-31T13:49:10.772" v="0"/>
          <ac:spMkLst>
            <pc:docMk/>
            <pc:sldMk cId="245881457" sldId="2147375597"/>
            <ac:spMk id="5" creationId="{91EDF2B3-4C0C-5D48-947D-8A51F1861591}"/>
          </ac:spMkLst>
        </pc:spChg>
        <pc:spChg chg="add">
          <ac:chgData name="Hitesh K" userId="84d9e45b5558d026" providerId="LiveId" clId="{DF0BD80A-A041-4F8A-BE7B-DB7C6631019A}" dt="2024-08-31T13:49:10.772" v="0"/>
          <ac:spMkLst>
            <pc:docMk/>
            <pc:sldMk cId="245881457" sldId="2147375597"/>
            <ac:spMk id="6" creationId="{9D593181-5E44-4250-9900-7B9175CC16B6}"/>
          </ac:spMkLst>
        </pc:spChg>
        <pc:spChg chg="add">
          <ac:chgData name="Hitesh K" userId="84d9e45b5558d026" providerId="LiveId" clId="{DF0BD80A-A041-4F8A-BE7B-DB7C6631019A}" dt="2024-08-31T13:49:10.772" v="0"/>
          <ac:spMkLst>
            <pc:docMk/>
            <pc:sldMk cId="245881457" sldId="2147375597"/>
            <ac:spMk id="8" creationId="{3AE7EE35-426D-06E2-996F-76F0E2320548}"/>
          </ac:spMkLst>
        </pc:spChg>
        <pc:spChg chg="mod">
          <ac:chgData name="Hitesh K" userId="84d9e45b5558d026" providerId="LiveId" clId="{DF0BD80A-A041-4F8A-BE7B-DB7C6631019A}" dt="2024-08-31T13:58:46.939" v="117" actId="20577"/>
          <ac:spMkLst>
            <pc:docMk/>
            <pc:sldMk cId="245881457" sldId="2147375597"/>
            <ac:spMk id="11" creationId="{DE9F1BE0-7910-FA1B-DCE8-56EFD1E4FC09}"/>
          </ac:spMkLst>
        </pc:spChg>
        <pc:spChg chg="add">
          <ac:chgData name="Hitesh K" userId="84d9e45b5558d026" providerId="LiveId" clId="{DF0BD80A-A041-4F8A-BE7B-DB7C6631019A}" dt="2024-08-31T13:49:10.772" v="0"/>
          <ac:spMkLst>
            <pc:docMk/>
            <pc:sldMk cId="245881457" sldId="2147375597"/>
            <ac:spMk id="13" creationId="{0F099119-C654-E3B2-6150-4AFD6C2EBD26}"/>
          </ac:spMkLst>
        </pc:spChg>
      </pc:sldChg>
      <pc:sldChg chg="addSp modSp mod">
        <pc:chgData name="Hitesh K" userId="84d9e45b5558d026" providerId="LiveId" clId="{DF0BD80A-A041-4F8A-BE7B-DB7C6631019A}" dt="2024-08-31T14:06:30.240" v="139" actId="20577"/>
        <pc:sldMkLst>
          <pc:docMk/>
          <pc:sldMk cId="1181112711" sldId="2147375600"/>
        </pc:sldMkLst>
        <pc:spChg chg="add">
          <ac:chgData name="Hitesh K" userId="84d9e45b5558d026" providerId="LiveId" clId="{DF0BD80A-A041-4F8A-BE7B-DB7C6631019A}" dt="2024-08-31T14:03:45.314" v="131"/>
          <ac:spMkLst>
            <pc:docMk/>
            <pc:sldMk cId="1181112711" sldId="2147375600"/>
            <ac:spMk id="2" creationId="{59C4438C-8938-A21B-F217-CA030B19AA6D}"/>
          </ac:spMkLst>
        </pc:spChg>
        <pc:spChg chg="mod">
          <ac:chgData name="Hitesh K" userId="84d9e45b5558d026" providerId="LiveId" clId="{DF0BD80A-A041-4F8A-BE7B-DB7C6631019A}" dt="2024-08-31T14:06:30.240" v="139" actId="20577"/>
          <ac:spMkLst>
            <pc:docMk/>
            <pc:sldMk cId="1181112711" sldId="2147375600"/>
            <ac:spMk id="11" creationId="{DE9F1BE0-7910-FA1B-DCE8-56EFD1E4FC09}"/>
          </ac:spMkLst>
        </pc:spChg>
        <pc:spChg chg="mod">
          <ac:chgData name="Hitesh K" userId="84d9e45b5558d026" providerId="LiveId" clId="{DF0BD80A-A041-4F8A-BE7B-DB7C6631019A}" dt="2024-08-31T14:03:47.434" v="132" actId="20577"/>
          <ac:spMkLst>
            <pc:docMk/>
            <pc:sldMk cId="1181112711" sldId="2147375600"/>
            <ac:spMk id="12" creationId="{E53E5C3F-4D2B-B85F-E592-E58E032C664C}"/>
          </ac:spMkLst>
        </pc:spChg>
        <pc:picChg chg="add mod">
          <ac:chgData name="Hitesh K" userId="84d9e45b5558d026" providerId="LiveId" clId="{DF0BD80A-A041-4F8A-BE7B-DB7C6631019A}" dt="2024-08-31T14:04:09.693" v="138" actId="1076"/>
          <ac:picMkLst>
            <pc:docMk/>
            <pc:sldMk cId="1181112711" sldId="2147375600"/>
            <ac:picMk id="5" creationId="{06357599-010C-679D-350E-C38A1C93F3A5}"/>
          </ac:picMkLst>
        </pc:picChg>
      </pc:sldChg>
    </pc:docChg>
  </pc:docChgLst>
  <pc:docChgLst>
    <pc:chgData name="Hitesh, Hitesh SBOBNG-PTIY/AEC" userId="4b40d14c-6959-4a04-b09b-037994df9ab1" providerId="ADAL" clId="{797FE4E0-A6B6-435B-ABB5-F0F85564C42C}"/>
    <pc:docChg chg="undo custSel modSld">
      <pc:chgData name="Hitesh, Hitesh SBOBNG-PTIY/AEC" userId="4b40d14c-6959-4a04-b09b-037994df9ab1" providerId="ADAL" clId="{797FE4E0-A6B6-435B-ABB5-F0F85564C42C}" dt="2024-09-20T18:28:00.073" v="40" actId="14826"/>
      <pc:docMkLst>
        <pc:docMk/>
      </pc:docMkLst>
      <pc:sldChg chg="modSp">
        <pc:chgData name="Hitesh, Hitesh SBOBNG-PTIY/AEC" userId="4b40d14c-6959-4a04-b09b-037994df9ab1" providerId="ADAL" clId="{797FE4E0-A6B6-435B-ABB5-F0F85564C42C}" dt="2024-09-20T17:26:11.066" v="2" actId="1076"/>
        <pc:sldMkLst>
          <pc:docMk/>
          <pc:sldMk cId="3971512377" sldId="2147375603"/>
        </pc:sldMkLst>
        <pc:picChg chg="mod">
          <ac:chgData name="Hitesh, Hitesh SBOBNG-PTIY/AEC" userId="4b40d14c-6959-4a04-b09b-037994df9ab1" providerId="ADAL" clId="{797FE4E0-A6B6-435B-ABB5-F0F85564C42C}" dt="2024-09-20T17:26:11.066" v="2" actId="1076"/>
          <ac:picMkLst>
            <pc:docMk/>
            <pc:sldMk cId="3971512377" sldId="2147375603"/>
            <ac:picMk id="4098" creationId="{FE24C82C-2405-70F4-6C36-66D5CF5A812A}"/>
          </ac:picMkLst>
        </pc:picChg>
      </pc:sldChg>
      <pc:sldChg chg="modSp">
        <pc:chgData name="Hitesh, Hitesh SBOBNG-PTIY/AEC" userId="4b40d14c-6959-4a04-b09b-037994df9ab1" providerId="ADAL" clId="{797FE4E0-A6B6-435B-ABB5-F0F85564C42C}" dt="2024-09-20T17:49:18.987" v="3" actId="14826"/>
        <pc:sldMkLst>
          <pc:docMk/>
          <pc:sldMk cId="3179805674" sldId="2147375604"/>
        </pc:sldMkLst>
        <pc:picChg chg="mod">
          <ac:chgData name="Hitesh, Hitesh SBOBNG-PTIY/AEC" userId="4b40d14c-6959-4a04-b09b-037994df9ab1" providerId="ADAL" clId="{797FE4E0-A6B6-435B-ABB5-F0F85564C42C}" dt="2024-09-20T17:49:18.987" v="3" actId="14826"/>
          <ac:picMkLst>
            <pc:docMk/>
            <pc:sldMk cId="3179805674" sldId="2147375604"/>
            <ac:picMk id="5122" creationId="{BA6208B2-46CD-D95E-E558-067E34059F90}"/>
          </ac:picMkLst>
        </pc:picChg>
      </pc:sldChg>
      <pc:sldChg chg="modSp mod">
        <pc:chgData name="Hitesh, Hitesh SBOBNG-PTIY/AEC" userId="4b40d14c-6959-4a04-b09b-037994df9ab1" providerId="ADAL" clId="{797FE4E0-A6B6-435B-ABB5-F0F85564C42C}" dt="2024-09-20T17:59:06.658" v="6" actId="14826"/>
        <pc:sldMkLst>
          <pc:docMk/>
          <pc:sldMk cId="86366928" sldId="2147375605"/>
        </pc:sldMkLst>
        <pc:picChg chg="mod">
          <ac:chgData name="Hitesh, Hitesh SBOBNG-PTIY/AEC" userId="4b40d14c-6959-4a04-b09b-037994df9ab1" providerId="ADAL" clId="{797FE4E0-A6B6-435B-ABB5-F0F85564C42C}" dt="2024-09-20T17:59:06.658" v="6" actId="14826"/>
          <ac:picMkLst>
            <pc:docMk/>
            <pc:sldMk cId="86366928" sldId="2147375605"/>
            <ac:picMk id="6" creationId="{2A1952D4-C932-BF5D-D129-0AA60E158F47}"/>
          </ac:picMkLst>
        </pc:picChg>
      </pc:sldChg>
      <pc:sldChg chg="modSp">
        <pc:chgData name="Hitesh, Hitesh SBOBNG-PTIY/AEC" userId="4b40d14c-6959-4a04-b09b-037994df9ab1" providerId="ADAL" clId="{797FE4E0-A6B6-435B-ABB5-F0F85564C42C}" dt="2024-09-20T18:02:34.515" v="9" actId="1076"/>
        <pc:sldMkLst>
          <pc:docMk/>
          <pc:sldMk cId="2340944189" sldId="2147375607"/>
        </pc:sldMkLst>
        <pc:picChg chg="mod">
          <ac:chgData name="Hitesh, Hitesh SBOBNG-PTIY/AEC" userId="4b40d14c-6959-4a04-b09b-037994df9ab1" providerId="ADAL" clId="{797FE4E0-A6B6-435B-ABB5-F0F85564C42C}" dt="2024-09-20T18:02:34.515" v="9" actId="1076"/>
          <ac:picMkLst>
            <pc:docMk/>
            <pc:sldMk cId="2340944189" sldId="2147375607"/>
            <ac:picMk id="7170" creationId="{68993528-4766-4CFF-40F6-3065AA50E235}"/>
          </ac:picMkLst>
        </pc:picChg>
      </pc:sldChg>
      <pc:sldChg chg="modSp">
        <pc:chgData name="Hitesh, Hitesh SBOBNG-PTIY/AEC" userId="4b40d14c-6959-4a04-b09b-037994df9ab1" providerId="ADAL" clId="{797FE4E0-A6B6-435B-ABB5-F0F85564C42C}" dt="2024-09-20T18:05:15.595" v="13" actId="1076"/>
        <pc:sldMkLst>
          <pc:docMk/>
          <pc:sldMk cId="3159148252" sldId="2147375608"/>
        </pc:sldMkLst>
        <pc:picChg chg="mod">
          <ac:chgData name="Hitesh, Hitesh SBOBNG-PTIY/AEC" userId="4b40d14c-6959-4a04-b09b-037994df9ab1" providerId="ADAL" clId="{797FE4E0-A6B6-435B-ABB5-F0F85564C42C}" dt="2024-09-20T18:05:15.595" v="13" actId="1076"/>
          <ac:picMkLst>
            <pc:docMk/>
            <pc:sldMk cId="3159148252" sldId="2147375608"/>
            <ac:picMk id="5122" creationId="{02827C9D-3B55-5C82-5583-A52CD9308ACF}"/>
          </ac:picMkLst>
        </pc:picChg>
      </pc:sldChg>
      <pc:sldChg chg="modSp">
        <pc:chgData name="Hitesh, Hitesh SBOBNG-PTIY/AEC" userId="4b40d14c-6959-4a04-b09b-037994df9ab1" providerId="ADAL" clId="{797FE4E0-A6B6-435B-ABB5-F0F85564C42C}" dt="2024-09-20T18:11:04.728" v="14" actId="14826"/>
        <pc:sldMkLst>
          <pc:docMk/>
          <pc:sldMk cId="439621766" sldId="2147375618"/>
        </pc:sldMkLst>
        <pc:picChg chg="mod">
          <ac:chgData name="Hitesh, Hitesh SBOBNG-PTIY/AEC" userId="4b40d14c-6959-4a04-b09b-037994df9ab1" providerId="ADAL" clId="{797FE4E0-A6B6-435B-ABB5-F0F85564C42C}" dt="2024-09-20T18:11:04.728" v="14" actId="14826"/>
          <ac:picMkLst>
            <pc:docMk/>
            <pc:sldMk cId="439621766" sldId="2147375618"/>
            <ac:picMk id="1026" creationId="{820842B5-632A-F598-17D1-30DA0A2C511F}"/>
          </ac:picMkLst>
        </pc:picChg>
      </pc:sldChg>
      <pc:sldChg chg="modSp">
        <pc:chgData name="Hitesh, Hitesh SBOBNG-PTIY/AEC" userId="4b40d14c-6959-4a04-b09b-037994df9ab1" providerId="ADAL" clId="{797FE4E0-A6B6-435B-ABB5-F0F85564C42C}" dt="2024-09-20T18:11:47.147" v="19" actId="1076"/>
        <pc:sldMkLst>
          <pc:docMk/>
          <pc:sldMk cId="3867604313" sldId="2147375619"/>
        </pc:sldMkLst>
        <pc:picChg chg="mod">
          <ac:chgData name="Hitesh, Hitesh SBOBNG-PTIY/AEC" userId="4b40d14c-6959-4a04-b09b-037994df9ab1" providerId="ADAL" clId="{797FE4E0-A6B6-435B-ABB5-F0F85564C42C}" dt="2024-09-20T18:11:47.147" v="19" actId="1076"/>
          <ac:picMkLst>
            <pc:docMk/>
            <pc:sldMk cId="3867604313" sldId="2147375619"/>
            <ac:picMk id="2" creationId="{A5838BAB-9255-906D-BDA1-552C84DBF785}"/>
          </ac:picMkLst>
        </pc:picChg>
      </pc:sldChg>
      <pc:sldChg chg="modSp">
        <pc:chgData name="Hitesh, Hitesh SBOBNG-PTIY/AEC" userId="4b40d14c-6959-4a04-b09b-037994df9ab1" providerId="ADAL" clId="{797FE4E0-A6B6-435B-ABB5-F0F85564C42C}" dt="2024-09-20T18:12:29.236" v="20" actId="14826"/>
        <pc:sldMkLst>
          <pc:docMk/>
          <pc:sldMk cId="477610887" sldId="2147375620"/>
        </pc:sldMkLst>
        <pc:picChg chg="mod">
          <ac:chgData name="Hitesh, Hitesh SBOBNG-PTIY/AEC" userId="4b40d14c-6959-4a04-b09b-037994df9ab1" providerId="ADAL" clId="{797FE4E0-A6B6-435B-ABB5-F0F85564C42C}" dt="2024-09-20T18:12:29.236" v="20" actId="14826"/>
          <ac:picMkLst>
            <pc:docMk/>
            <pc:sldMk cId="477610887" sldId="2147375620"/>
            <ac:picMk id="1028" creationId="{55AEC334-4A37-4C98-1C1D-90F50548F215}"/>
          </ac:picMkLst>
        </pc:picChg>
      </pc:sldChg>
      <pc:sldChg chg="modSp">
        <pc:chgData name="Hitesh, Hitesh SBOBNG-PTIY/AEC" userId="4b40d14c-6959-4a04-b09b-037994df9ab1" providerId="ADAL" clId="{797FE4E0-A6B6-435B-ABB5-F0F85564C42C}" dt="2024-09-20T18:18:45.676" v="21" actId="14826"/>
        <pc:sldMkLst>
          <pc:docMk/>
          <pc:sldMk cId="1959093517" sldId="2147375622"/>
        </pc:sldMkLst>
        <pc:picChg chg="mod">
          <ac:chgData name="Hitesh, Hitesh SBOBNG-PTIY/AEC" userId="4b40d14c-6959-4a04-b09b-037994df9ab1" providerId="ADAL" clId="{797FE4E0-A6B6-435B-ABB5-F0F85564C42C}" dt="2024-09-20T18:18:45.676" v="21" actId="14826"/>
          <ac:picMkLst>
            <pc:docMk/>
            <pc:sldMk cId="1959093517" sldId="2147375622"/>
            <ac:picMk id="4098" creationId="{FE24C82C-2405-70F4-6C36-66D5CF5A812A}"/>
          </ac:picMkLst>
        </pc:picChg>
      </pc:sldChg>
      <pc:sldChg chg="modSp">
        <pc:chgData name="Hitesh, Hitesh SBOBNG-PTIY/AEC" userId="4b40d14c-6959-4a04-b09b-037994df9ab1" providerId="ADAL" clId="{797FE4E0-A6B6-435B-ABB5-F0F85564C42C}" dt="2024-09-20T18:21:04.995" v="22" actId="14826"/>
        <pc:sldMkLst>
          <pc:docMk/>
          <pc:sldMk cId="3041550471" sldId="2147375623"/>
        </pc:sldMkLst>
        <pc:picChg chg="mod">
          <ac:chgData name="Hitesh, Hitesh SBOBNG-PTIY/AEC" userId="4b40d14c-6959-4a04-b09b-037994df9ab1" providerId="ADAL" clId="{797FE4E0-A6B6-435B-ABB5-F0F85564C42C}" dt="2024-09-20T18:21:04.995" v="22" actId="14826"/>
          <ac:picMkLst>
            <pc:docMk/>
            <pc:sldMk cId="3041550471" sldId="2147375623"/>
            <ac:picMk id="5122" creationId="{BA6208B2-46CD-D95E-E558-067E34059F90}"/>
          </ac:picMkLst>
        </pc:picChg>
      </pc:sldChg>
      <pc:sldChg chg="modSp mod">
        <pc:chgData name="Hitesh, Hitesh SBOBNG-PTIY/AEC" userId="4b40d14c-6959-4a04-b09b-037994df9ab1" providerId="ADAL" clId="{797FE4E0-A6B6-435B-ABB5-F0F85564C42C}" dt="2024-09-20T18:24:25.035" v="25" actId="14826"/>
        <pc:sldMkLst>
          <pc:docMk/>
          <pc:sldMk cId="3399457661" sldId="2147375624"/>
        </pc:sldMkLst>
        <pc:picChg chg="mod">
          <ac:chgData name="Hitesh, Hitesh SBOBNG-PTIY/AEC" userId="4b40d14c-6959-4a04-b09b-037994df9ab1" providerId="ADAL" clId="{797FE4E0-A6B6-435B-ABB5-F0F85564C42C}" dt="2024-09-20T18:24:25.035" v="25" actId="14826"/>
          <ac:picMkLst>
            <pc:docMk/>
            <pc:sldMk cId="3399457661" sldId="2147375624"/>
            <ac:picMk id="6" creationId="{2A1952D4-C932-BF5D-D129-0AA60E158F47}"/>
          </ac:picMkLst>
        </pc:picChg>
      </pc:sldChg>
      <pc:sldChg chg="modSp">
        <pc:chgData name="Hitesh, Hitesh SBOBNG-PTIY/AEC" userId="4b40d14c-6959-4a04-b09b-037994df9ab1" providerId="ADAL" clId="{797FE4E0-A6B6-435B-ABB5-F0F85564C42C}" dt="2024-09-20T18:26:25.851" v="36" actId="14826"/>
        <pc:sldMkLst>
          <pc:docMk/>
          <pc:sldMk cId="2838098743" sldId="2147375626"/>
        </pc:sldMkLst>
        <pc:picChg chg="mod">
          <ac:chgData name="Hitesh, Hitesh SBOBNG-PTIY/AEC" userId="4b40d14c-6959-4a04-b09b-037994df9ab1" providerId="ADAL" clId="{797FE4E0-A6B6-435B-ABB5-F0F85564C42C}" dt="2024-09-20T18:26:25.851" v="36" actId="14826"/>
          <ac:picMkLst>
            <pc:docMk/>
            <pc:sldMk cId="2838098743" sldId="2147375626"/>
            <ac:picMk id="7170" creationId="{68993528-4766-4CFF-40F6-3065AA50E235}"/>
          </ac:picMkLst>
        </pc:picChg>
      </pc:sldChg>
      <pc:sldChg chg="modSp">
        <pc:chgData name="Hitesh, Hitesh SBOBNG-PTIY/AEC" userId="4b40d14c-6959-4a04-b09b-037994df9ab1" providerId="ADAL" clId="{797FE4E0-A6B6-435B-ABB5-F0F85564C42C}" dt="2024-09-20T18:27:44.016" v="39" actId="1076"/>
        <pc:sldMkLst>
          <pc:docMk/>
          <pc:sldMk cId="1552511374" sldId="2147375627"/>
        </pc:sldMkLst>
        <pc:picChg chg="mod">
          <ac:chgData name="Hitesh, Hitesh SBOBNG-PTIY/AEC" userId="4b40d14c-6959-4a04-b09b-037994df9ab1" providerId="ADAL" clId="{797FE4E0-A6B6-435B-ABB5-F0F85564C42C}" dt="2024-09-20T18:27:44.016" v="39" actId="1076"/>
          <ac:picMkLst>
            <pc:docMk/>
            <pc:sldMk cId="1552511374" sldId="2147375627"/>
            <ac:picMk id="5122" creationId="{02827C9D-3B55-5C82-5583-A52CD9308ACF}"/>
          </ac:picMkLst>
        </pc:picChg>
      </pc:sldChg>
      <pc:sldChg chg="modSp mod">
        <pc:chgData name="Hitesh, Hitesh SBOBNG-PTIY/AEC" userId="4b40d14c-6959-4a04-b09b-037994df9ab1" providerId="ADAL" clId="{797FE4E0-A6B6-435B-ABB5-F0F85564C42C}" dt="2024-09-20T18:28:00.073" v="40" actId="14826"/>
        <pc:sldMkLst>
          <pc:docMk/>
          <pc:sldMk cId="2906602775" sldId="2147375628"/>
        </pc:sldMkLst>
        <pc:picChg chg="mod">
          <ac:chgData name="Hitesh, Hitesh SBOBNG-PTIY/AEC" userId="4b40d14c-6959-4a04-b09b-037994df9ab1" providerId="ADAL" clId="{797FE4E0-A6B6-435B-ABB5-F0F85564C42C}" dt="2024-09-20T18:28:00.073" v="40" actId="14826"/>
          <ac:picMkLst>
            <pc:docMk/>
            <pc:sldMk cId="2906602775" sldId="2147375628"/>
            <ac:picMk id="6" creationId="{1115259E-6B59-21AF-2305-368A5EBEFFA6}"/>
          </ac:picMkLst>
        </pc:picChg>
      </pc:sldChg>
      <pc:sldChg chg="addSp delSp modSp mod">
        <pc:chgData name="Hitesh, Hitesh SBOBNG-PTIY/AEC" userId="4b40d14c-6959-4a04-b09b-037994df9ab1" providerId="ADAL" clId="{797FE4E0-A6B6-435B-ABB5-F0F85564C42C}" dt="2024-09-20T18:25:08.981" v="35" actId="1076"/>
        <pc:sldMkLst>
          <pc:docMk/>
          <pc:sldMk cId="2489938054" sldId="2147375632"/>
        </pc:sldMkLst>
        <pc:spChg chg="mod">
          <ac:chgData name="Hitesh, Hitesh SBOBNG-PTIY/AEC" userId="4b40d14c-6959-4a04-b09b-037994df9ab1" providerId="ADAL" clId="{797FE4E0-A6B6-435B-ABB5-F0F85564C42C}" dt="2024-09-20T18:21:41.643" v="24" actId="27636"/>
          <ac:spMkLst>
            <pc:docMk/>
            <pc:sldMk cId="2489938054" sldId="2147375632"/>
            <ac:spMk id="11" creationId="{8CC1343B-2E39-FEFF-8FF6-46822F18B432}"/>
          </ac:spMkLst>
        </pc:spChg>
        <pc:picChg chg="mod">
          <ac:chgData name="Hitesh, Hitesh SBOBNG-PTIY/AEC" userId="4b40d14c-6959-4a04-b09b-037994df9ab1" providerId="ADAL" clId="{797FE4E0-A6B6-435B-ABB5-F0F85564C42C}" dt="2024-09-20T18:25:08.981" v="35" actId="1076"/>
          <ac:picMkLst>
            <pc:docMk/>
            <pc:sldMk cId="2489938054" sldId="2147375632"/>
            <ac:picMk id="6" creationId="{7123C600-B159-F4AB-12A1-E02429470F50}"/>
          </ac:picMkLst>
        </pc:picChg>
        <pc:picChg chg="add del mod modCrop">
          <ac:chgData name="Hitesh, Hitesh SBOBNG-PTIY/AEC" userId="4b40d14c-6959-4a04-b09b-037994df9ab1" providerId="ADAL" clId="{797FE4E0-A6B6-435B-ABB5-F0F85564C42C}" dt="2024-09-20T18:24:54.302" v="30" actId="478"/>
          <ac:picMkLst>
            <pc:docMk/>
            <pc:sldMk cId="2489938054" sldId="2147375632"/>
            <ac:picMk id="8" creationId="{12104467-3AA1-4340-3F2E-80BFA7A6ED2B}"/>
          </ac:picMkLst>
        </pc:picChg>
      </pc:sldChg>
    </pc:docChg>
  </pc:docChgLst>
  <pc:docChgLst>
    <pc:chgData name="Hitesh, Hitesh SBOBNG-PTIY/AEC" userId="4b40d14c-6959-4a04-b09b-037994df9ab1" providerId="ADAL" clId="{4C84933A-EB5E-44CB-9F26-C3A3949D0B72}"/>
    <pc:docChg chg="undo redo custSel modSld">
      <pc:chgData name="Hitesh, Hitesh SBOBNG-PTIY/AEC" userId="4b40d14c-6959-4a04-b09b-037994df9ab1" providerId="ADAL" clId="{4C84933A-EB5E-44CB-9F26-C3A3949D0B72}" dt="2024-08-30T14:22:48.055" v="150" actId="1076"/>
      <pc:docMkLst>
        <pc:docMk/>
      </pc:docMkLst>
      <pc:sldChg chg="modSp mod">
        <pc:chgData name="Hitesh, Hitesh SBOBNG-PTIY/AEC" userId="4b40d14c-6959-4a04-b09b-037994df9ab1" providerId="ADAL" clId="{4C84933A-EB5E-44CB-9F26-C3A3949D0B72}" dt="2024-08-30T14:12:40.286" v="7" actId="20577"/>
        <pc:sldMkLst>
          <pc:docMk/>
          <pc:sldMk cId="3267775274" sldId="256"/>
        </pc:sldMkLst>
        <pc:spChg chg="mod">
          <ac:chgData name="Hitesh, Hitesh SBOBNG-PTIY/AEC" userId="4b40d14c-6959-4a04-b09b-037994df9ab1" providerId="ADAL" clId="{4C84933A-EB5E-44CB-9F26-C3A3949D0B72}" dt="2024-08-30T14:12:40.286" v="7" actId="20577"/>
          <ac:spMkLst>
            <pc:docMk/>
            <pc:sldMk cId="3267775274" sldId="256"/>
            <ac:spMk id="6" creationId="{0C37A4A8-A3C7-407F-B123-88E2E165C827}"/>
          </ac:spMkLst>
        </pc:spChg>
      </pc:sldChg>
      <pc:sldChg chg="addSp modSp mod">
        <pc:chgData name="Hitesh, Hitesh SBOBNG-PTIY/AEC" userId="4b40d14c-6959-4a04-b09b-037994df9ab1" providerId="ADAL" clId="{4C84933A-EB5E-44CB-9F26-C3A3949D0B72}" dt="2024-08-30T14:22:48.055" v="150" actId="1076"/>
        <pc:sldMkLst>
          <pc:docMk/>
          <pc:sldMk cId="867832184" sldId="2147375589"/>
        </pc:sldMkLst>
        <pc:spChg chg="mod">
          <ac:chgData name="Hitesh, Hitesh SBOBNG-PTIY/AEC" userId="4b40d14c-6959-4a04-b09b-037994df9ab1" providerId="ADAL" clId="{4C84933A-EB5E-44CB-9F26-C3A3949D0B72}" dt="2024-08-30T14:19:44.466" v="142" actId="20577"/>
          <ac:spMkLst>
            <pc:docMk/>
            <pc:sldMk cId="867832184" sldId="2147375589"/>
            <ac:spMk id="10" creationId="{1119CB9E-042F-11E8-F683-654626D307B3}"/>
          </ac:spMkLst>
        </pc:spChg>
        <pc:spChg chg="mod">
          <ac:chgData name="Hitesh, Hitesh SBOBNG-PTIY/AEC" userId="4b40d14c-6959-4a04-b09b-037994df9ab1" providerId="ADAL" clId="{4C84933A-EB5E-44CB-9F26-C3A3949D0B72}" dt="2024-08-30T14:22:36.629" v="146" actId="1076"/>
          <ac:spMkLst>
            <pc:docMk/>
            <pc:sldMk cId="867832184" sldId="2147375589"/>
            <ac:spMk id="11" creationId="{CE0DDF5F-FE47-F9A2-FE84-53B63DFF494D}"/>
          </ac:spMkLst>
        </pc:spChg>
        <pc:picChg chg="add mod">
          <ac:chgData name="Hitesh, Hitesh SBOBNG-PTIY/AEC" userId="4b40d14c-6959-4a04-b09b-037994df9ab1" providerId="ADAL" clId="{4C84933A-EB5E-44CB-9F26-C3A3949D0B72}" dt="2024-08-30T14:22:48.055" v="150" actId="1076"/>
          <ac:picMkLst>
            <pc:docMk/>
            <pc:sldMk cId="867832184" sldId="2147375589"/>
            <ac:picMk id="1026" creationId="{7B66839B-5C78-02A0-9223-3547110A793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9/20/2024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20/09/2024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42.jpe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png"/><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2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3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1.emf"/></Relationships>
</file>

<file path=ppt/slides/_rels/slide3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1.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2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1822499"/>
            <a:ext cx="10525125" cy="2381165"/>
          </a:xfrm>
        </p:spPr>
        <p:txBody>
          <a:bodyPr anchor="b">
            <a:spAutoFit/>
          </a:bodyPr>
          <a:lstStyle/>
          <a:p>
            <a:r>
              <a:rPr lang="en-US" sz="3600" dirty="0"/>
              <a:t>Shell Bootcamp 2024 </a:t>
            </a:r>
          </a:p>
          <a:p>
            <a:r>
              <a:rPr lang="en-US" sz="4000" dirty="0"/>
              <a:t>SAP-ERP </a:t>
            </a:r>
            <a:r>
              <a:rPr lang="en-US" sz="4000" i="1" dirty="0"/>
              <a:t>TECHNICAL &amp; FUNCTIONAL</a:t>
            </a:r>
            <a:br>
              <a:rPr lang="en-US" sz="4000" dirty="0"/>
            </a:br>
            <a:r>
              <a:rPr lang="en-US" sz="4000" dirty="0"/>
              <a:t>3 Reflections for Week 4 (16-Sep-2024 – 20-Sep-2024)</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Hitesh</a:t>
            </a:r>
          </a:p>
        </p:txBody>
      </p:sp>
      <p:sp>
        <p:nvSpPr>
          <p:cNvPr id="13" name="TextBox 12">
            <a:extLst>
              <a:ext uri="{FF2B5EF4-FFF2-40B4-BE49-F238E27FC236}">
                <a16:creationId xmlns:a16="http://schemas.microsoft.com/office/drawing/2014/main" id="{C48F8DD6-A1B3-8126-FAC3-218B712C7FFB}"/>
              </a:ext>
            </a:extLst>
          </p:cNvPr>
          <p:cNvSpPr txBox="1"/>
          <p:nvPr/>
        </p:nvSpPr>
        <p:spPr>
          <a:xfrm>
            <a:off x="684269" y="5510636"/>
            <a:ext cx="7469623" cy="523220"/>
          </a:xfrm>
          <a:prstGeom prst="rect">
            <a:avLst/>
          </a:prstGeom>
          <a:noFill/>
        </p:spPr>
        <p:txBody>
          <a:bodyPr wrap="square" rtlCol="0">
            <a:spAutoFit/>
          </a:bodyPr>
          <a:lstStyle/>
          <a:p>
            <a:r>
              <a:rPr lang="en-IN" sz="2800" b="1" dirty="0">
                <a:solidFill>
                  <a:schemeClr val="bg1"/>
                </a:solidFill>
              </a:rPr>
              <a:t>Date : 20-Sep-2024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SAP HANA</a:t>
            </a:r>
          </a:p>
          <a:p>
            <a:pPr>
              <a:buFont typeface="Arial" panose="020B0604020202020204" pitchFamily="34" charset="0"/>
              <a:buChar char="•"/>
            </a:pPr>
            <a:r>
              <a:rPr lang="en-US" b="1" dirty="0"/>
              <a:t>How I feel Shell implements this learning:</a:t>
            </a:r>
            <a:br>
              <a:rPr lang="en-US" dirty="0"/>
            </a:br>
            <a:r>
              <a:rPr lang="en-US" dirty="0"/>
              <a:t>SAP HANA enables Shell to process large volumes of data in real-time, helping the company manage critical data for its global operations. This includes real-time monitoring of oil fields, refining processes, and supply chain management.</a:t>
            </a:r>
          </a:p>
          <a:p>
            <a:pPr>
              <a:buFont typeface="Arial" panose="020B0604020202020204" pitchFamily="34" charset="0"/>
              <a:buChar char="•"/>
            </a:pPr>
            <a:r>
              <a:rPr lang="en-US" b="1" dirty="0"/>
              <a:t>How I feel Shell benefits from this learning:</a:t>
            </a:r>
            <a:br>
              <a:rPr lang="en-US" dirty="0"/>
            </a:br>
            <a:r>
              <a:rPr lang="en-US" dirty="0"/>
              <a:t>With SAP HANA’s in-memory processing and advanced analytics, Shell benefits from quicker insights into operational data, enabling faster response times to market fluctuations, optimized resource allocation, and better forecasting for production and demand.</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5122" name="Picture 2">
            <a:extLst>
              <a:ext uri="{FF2B5EF4-FFF2-40B4-BE49-F238E27FC236}">
                <a16:creationId xmlns:a16="http://schemas.microsoft.com/office/drawing/2014/main" id="{BA6208B2-46CD-D95E-E558-067E34059F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7110975" y="1933936"/>
            <a:ext cx="3930354" cy="393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805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11</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SAP Fiori/OData/BTP</a:t>
            </a:r>
          </a:p>
          <a:p>
            <a:pPr>
              <a:buFont typeface="Arial" panose="020B0604020202020204" pitchFamily="34" charset="0"/>
              <a:buChar char="•"/>
            </a:pPr>
            <a:r>
              <a:rPr lang="en-US" sz="1600" b="1" dirty="0"/>
              <a:t>How I feel Shell implements this learning:</a:t>
            </a:r>
            <a:br>
              <a:rPr lang="en-US" sz="1600" dirty="0"/>
            </a:br>
            <a:r>
              <a:rPr lang="en-US" sz="1600" dirty="0"/>
              <a:t>Shell likely adopts SAP Fiori to offer its employees a simplified, user-friendly interface for accessing critical business applications. OData ensures smooth data integration across Shell’s global operations, and SAP BTP helps innovate by connecting systems in the cloud and integrating new technologies like IoT.</a:t>
            </a:r>
          </a:p>
          <a:p>
            <a:pPr>
              <a:buFont typeface="Arial" panose="020B0604020202020204" pitchFamily="34" charset="0"/>
              <a:buChar char="•"/>
            </a:pPr>
            <a:r>
              <a:rPr lang="en-US" sz="1600" b="1" dirty="0"/>
              <a:t>How I feel Shell benefits from this learning:</a:t>
            </a:r>
            <a:br>
              <a:rPr lang="en-US" sz="1600" dirty="0"/>
            </a:br>
            <a:r>
              <a:rPr lang="en-US" sz="1600" dirty="0"/>
              <a:t>By implementing SAP Fiori and BTP, Shell improves employee productivity and efficiency, as data becomes more accessible across devices and departments. BTP enables Shell to rapidly innovate, adopt emerging technologies, and scale its operations while maintaining system efficiency and security.</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a:extLst>
              <a:ext uri="{FF2B5EF4-FFF2-40B4-BE49-F238E27FC236}">
                <a16:creationId xmlns:a16="http://schemas.microsoft.com/office/drawing/2014/main" id="{2A1952D4-C932-BF5D-D129-0AA60E158F4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147115" y="1970595"/>
            <a:ext cx="3858073" cy="3858073"/>
          </a:xfrm>
          <a:prstGeom prst="rect">
            <a:avLst/>
          </a:prstGeom>
        </p:spPr>
      </p:pic>
    </p:spTree>
    <p:extLst>
      <p:ext uri="{BB962C8B-B14F-4D97-AF65-F5344CB8AC3E}">
        <p14:creationId xmlns:p14="http://schemas.microsoft.com/office/powerpoint/2010/main" val="86366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ABAP Reports</a:t>
            </a:r>
          </a:p>
          <a:p>
            <a:pPr>
              <a:buFont typeface="Arial" panose="020B0604020202020204" pitchFamily="34" charset="0"/>
              <a:buChar char="•"/>
            </a:pPr>
            <a:r>
              <a:rPr lang="en-US" b="1" dirty="0"/>
              <a:t>Challenge Faced:</a:t>
            </a:r>
            <a:br>
              <a:rPr lang="en-US" dirty="0"/>
            </a:br>
            <a:r>
              <a:rPr lang="en-US" dirty="0"/>
              <a:t>One challenge is the complexity of creating and maintaining customized ALV reports that meet the diverse reporting needs of various departments, especially when integrating data from different sources and systems across Shell's global operations.</a:t>
            </a:r>
          </a:p>
          <a:p>
            <a:pPr>
              <a:buFont typeface="Arial" panose="020B0604020202020204" pitchFamily="34" charset="0"/>
              <a:buChar char="•"/>
            </a:pPr>
            <a:r>
              <a:rPr lang="en-US" b="1" dirty="0"/>
              <a:t>Plan to Overcome:</a:t>
            </a:r>
            <a:br>
              <a:rPr lang="en-US" dirty="0"/>
            </a:br>
            <a:r>
              <a:rPr lang="en-US" dirty="0"/>
              <a:t>To address this, Shell could invest in training for ABAP developers, focusing on best practices for modular report development. Implementing a standardized reporting framework across departments can streamline report creation and ensure consistency in data presentation.</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7170" name="Picture 2">
            <a:extLst>
              <a:ext uri="{FF2B5EF4-FFF2-40B4-BE49-F238E27FC236}">
                <a16:creationId xmlns:a16="http://schemas.microsoft.com/office/drawing/2014/main" id="{68993528-4766-4CFF-40F6-3065AA50E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7151281" y="1974242"/>
            <a:ext cx="3849742" cy="3849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944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SAP HANA</a:t>
            </a:r>
          </a:p>
          <a:p>
            <a:pPr>
              <a:buFont typeface="Arial" panose="020B0604020202020204" pitchFamily="34" charset="0"/>
              <a:buChar char="•"/>
            </a:pPr>
            <a:r>
              <a:rPr lang="en-US" b="1" dirty="0"/>
              <a:t>Challenge Faced:</a:t>
            </a:r>
            <a:br>
              <a:rPr lang="en-US" dirty="0"/>
            </a:br>
            <a:r>
              <a:rPr lang="en-US" dirty="0"/>
              <a:t>The challenge with SAP HANA is managing the high cost of implementation, especially for scaling HANA across large global operations, and ensuring data security while handling vast amounts of real-time data.</a:t>
            </a:r>
          </a:p>
          <a:p>
            <a:pPr>
              <a:buFont typeface="Arial" panose="020B0604020202020204" pitchFamily="34" charset="0"/>
              <a:buChar char="•"/>
            </a:pPr>
            <a:r>
              <a:rPr lang="en-US" b="1" dirty="0"/>
              <a:t>Plan to Overcome:</a:t>
            </a:r>
            <a:br>
              <a:rPr lang="en-US" dirty="0"/>
            </a:br>
            <a:r>
              <a:rPr lang="en-US" dirty="0"/>
              <a:t>To mitigate costs, Shell could adopt a phased implementation approach, starting with high-priority use cases. Additionally, enhancing cybersecurity measures and establishing a robust data governance framework can ensure the protection of sensitive information while scaling HANA across the organization.</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5122" name="Picture 2">
            <a:extLst>
              <a:ext uri="{FF2B5EF4-FFF2-40B4-BE49-F238E27FC236}">
                <a16:creationId xmlns:a16="http://schemas.microsoft.com/office/drawing/2014/main" id="{02827C9D-3B55-5C82-5583-A52CD9308A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7195454" y="2014969"/>
            <a:ext cx="3768287" cy="3768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148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15</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SAP Fiori/OData/BTP</a:t>
            </a:r>
          </a:p>
          <a:p>
            <a:pPr>
              <a:buFont typeface="Arial" panose="020B0604020202020204" pitchFamily="34" charset="0"/>
              <a:buChar char="•"/>
            </a:pPr>
            <a:r>
              <a:rPr lang="en-US" b="1" dirty="0"/>
              <a:t>Challenge Faced:</a:t>
            </a:r>
            <a:br>
              <a:rPr lang="en-US" dirty="0"/>
            </a:br>
            <a:r>
              <a:rPr lang="en-US" dirty="0"/>
              <a:t>A major challenge is ensuring seamless integration of legacy systems with new SAP Fiori interfaces and BTP solutions, as well as overcoming resistance to change from employees who are used to traditional systems.</a:t>
            </a:r>
          </a:p>
          <a:p>
            <a:pPr>
              <a:buFont typeface="Arial" panose="020B0604020202020204" pitchFamily="34" charset="0"/>
              <a:buChar char="•"/>
            </a:pPr>
            <a:r>
              <a:rPr lang="en-US" b="1" dirty="0"/>
              <a:t>Plan to Overcome:</a:t>
            </a:r>
            <a:br>
              <a:rPr lang="en-US" dirty="0"/>
            </a:br>
            <a:r>
              <a:rPr lang="en-US" dirty="0"/>
              <a:t>To overcome this, Shell could prioritize gradual system integration while providing comprehensive training and support for employees. Engaging key stakeholders early in the process and promoting the user-friendly features of Fiori can help ease the transition and encourage adoption of the new platforms.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1115259E-6B59-21AF-2305-368A5EBEFFA6}"/>
              </a:ext>
            </a:extLst>
          </p:cNvPr>
          <p:cNvPicPr>
            <a:picLocks noChangeAspect="1"/>
          </p:cNvPicPr>
          <p:nvPr/>
        </p:nvPicPr>
        <p:blipFill>
          <a:blip r:embed="rId7"/>
          <a:stretch>
            <a:fillRect/>
          </a:stretch>
        </p:blipFill>
        <p:spPr>
          <a:xfrm>
            <a:off x="7227896" y="2050857"/>
            <a:ext cx="3696511" cy="3696511"/>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17</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Review and practice creating ALV reports, focusing on advanced features like sorting, filtering, and exporting data.</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Research SAP HANA’s real-time data processing capabilities and how it’s applied in the energy sector.</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Explore case studies of SAP HANA implementations in large organizations for operational improvements.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Familiarize myself with SAP Fiori by using demo systems and learning key features. </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US" sz="1400" dirty="0"/>
              <a:t>2 day</a:t>
            </a:r>
          </a:p>
          <a:p>
            <a:pPr>
              <a:buFont typeface="+mj-lt"/>
              <a:buAutoNum type="arabicPeriod"/>
            </a:pPr>
            <a:r>
              <a:rPr lang="en-US" sz="1400" dirty="0"/>
              <a:t>1 days</a:t>
            </a:r>
          </a:p>
          <a:p>
            <a:pPr>
              <a:buFont typeface="+mj-lt"/>
              <a:buAutoNum type="arabicPeriod"/>
            </a:pPr>
            <a:r>
              <a:rPr lang="en-US" sz="1400" dirty="0"/>
              <a:t>1 day</a:t>
            </a:r>
          </a:p>
          <a:p>
            <a:pPr>
              <a:buFont typeface="+mj-lt"/>
              <a:buAutoNum type="arabicPeriod"/>
            </a:pPr>
            <a:r>
              <a:rPr lang="en-US" sz="1400" dirty="0"/>
              <a:t>1 day</a:t>
            </a:r>
            <a:endParaRPr lang="en-US" sz="1200" dirty="0">
              <a:effectLst>
                <a:outerShdw blurRad="38100" dist="38100" dir="2700000" algn="tl">
                  <a:srgbClr val="000000">
                    <a:alpha val="43137"/>
                  </a:srgbClr>
                </a:outerShdw>
              </a:effectLst>
            </a:endParaRP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US" sz="1400" dirty="0"/>
              <a:t>Completed</a:t>
            </a:r>
          </a:p>
          <a:p>
            <a:pPr>
              <a:buFont typeface="+mj-lt"/>
              <a:buAutoNum type="arabicPeriod"/>
            </a:pPr>
            <a:r>
              <a:rPr lang="en-US" sz="1400" dirty="0"/>
              <a:t>Completed</a:t>
            </a:r>
          </a:p>
          <a:p>
            <a:pPr>
              <a:buFont typeface="+mj-lt"/>
              <a:buAutoNum type="arabicPeriod"/>
            </a:pPr>
            <a:r>
              <a:rPr lang="en-US" sz="1400" dirty="0"/>
              <a:t>Completed</a:t>
            </a:r>
          </a:p>
          <a:p>
            <a:pPr>
              <a:buFont typeface="+mj-lt"/>
              <a:buAutoNum type="arabicPeriod"/>
            </a:pPr>
            <a:r>
              <a:rPr lang="en-US" sz="1400" dirty="0"/>
              <a:t>Completed</a:t>
            </a:r>
            <a:endParaRPr lang="en-US" sz="1200" dirty="0">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buFont typeface="Arial" panose="020B0604020202020204" pitchFamily="34" charset="0"/>
              <a:buChar char="•"/>
            </a:pPr>
            <a:r>
              <a:rPr lang="en-US" sz="2000" b="1" dirty="0"/>
              <a:t>Activity</a:t>
            </a:r>
            <a:r>
              <a:rPr lang="en-US" sz="2000" dirty="0"/>
              <a:t>: </a:t>
            </a:r>
          </a:p>
          <a:p>
            <a:pPr lvl="1" algn="just"/>
            <a:r>
              <a:rPr lang="en-US" sz="1600" dirty="0"/>
              <a:t>We had interactive </a:t>
            </a:r>
            <a:r>
              <a:rPr lang="en-US" sz="1600" b="1" dirty="0"/>
              <a:t>jam sessions</a:t>
            </a:r>
            <a:r>
              <a:rPr lang="en-US" sz="1600" dirty="0"/>
              <a:t> and engaging </a:t>
            </a:r>
            <a:r>
              <a:rPr lang="en-US" sz="1600" b="1" dirty="0"/>
              <a:t>story sessions</a:t>
            </a:r>
            <a:r>
              <a:rPr lang="en-US" sz="1600" dirty="0"/>
              <a:t> where team members shared insights about their specialties. These sessions gave me a deeper understanding of my colleagues' expertise while building a collaborative learning environment. </a:t>
            </a:r>
          </a:p>
          <a:p>
            <a:pPr lvl="1" algn="just"/>
            <a:r>
              <a:rPr lang="en-US" sz="1600" dirty="0"/>
              <a:t>A big relief came when we transitioned to </a:t>
            </a:r>
            <a:r>
              <a:rPr lang="en-US" sz="1600" b="1" dirty="0"/>
              <a:t>hands-on practical sessions</a:t>
            </a:r>
            <a:r>
              <a:rPr lang="en-US" sz="1600" dirty="0"/>
              <a:t> after several long days of theory. The practical work allowed us to apply what we had learned, making the experience more dynamic and engaging.</a:t>
            </a:r>
          </a:p>
          <a:p>
            <a:pPr algn="just">
              <a:buFont typeface="Arial" panose="020B0604020202020204" pitchFamily="34" charset="0"/>
              <a:buChar char="•"/>
            </a:pPr>
            <a:r>
              <a:rPr lang="en-US" sz="2000" b="1" dirty="0"/>
              <a:t>Additional Fun Activities</a:t>
            </a:r>
            <a:r>
              <a:rPr lang="en-US" sz="2000" dirty="0"/>
              <a:t>: </a:t>
            </a:r>
          </a:p>
          <a:p>
            <a:pPr lvl="1" algn="just"/>
            <a:r>
              <a:rPr lang="en-US" sz="1600" dirty="0"/>
              <a:t>After the sessions, we had a </a:t>
            </a:r>
            <a:r>
              <a:rPr lang="en-US" sz="1600" b="1" dirty="0"/>
              <a:t>team lunch</a:t>
            </a:r>
            <a:r>
              <a:rPr lang="en-US" sz="1600" dirty="0"/>
              <a:t>, which turned into a fun </a:t>
            </a:r>
            <a:r>
              <a:rPr lang="en-US" sz="1600" b="1" dirty="0"/>
              <a:t>pizza party</a:t>
            </a:r>
            <a:r>
              <a:rPr lang="en-US" sz="1600" dirty="0"/>
              <a:t>! It was a great opportunity to bond over food and laughter, creating a relaxed and friendly atmosphere that made learning more enjoyable and helped build stronger connections with the team.</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a:extLst>
              <a:ext uri="{FF2B5EF4-FFF2-40B4-BE49-F238E27FC236}">
                <a16:creationId xmlns:a16="http://schemas.microsoft.com/office/drawing/2014/main" id="{7123C600-B159-F4AB-12A1-E02429470F5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03776" y="2282675"/>
            <a:ext cx="4344753" cy="3438525"/>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800" dirty="0"/>
              <a:t>A successful team is a group of many hands but of one mind.</a:t>
            </a:r>
            <a:endParaRPr lang="en-US" sz="2000" dirty="0"/>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a:extLst>
              <a:ext uri="{FF2B5EF4-FFF2-40B4-BE49-F238E27FC236}">
                <a16:creationId xmlns:a16="http://schemas.microsoft.com/office/drawing/2014/main" id="{0545191B-B423-D570-78CD-F63C14531D56}"/>
              </a:ext>
            </a:extLst>
          </p:cNvPr>
          <p:cNvPicPr>
            <a:picLocks noChangeAspect="1"/>
          </p:cNvPicPr>
          <p:nvPr/>
        </p:nvPicPr>
        <p:blipFill>
          <a:blip r:embed="rId5"/>
          <a:stretch>
            <a:fillRect/>
          </a:stretch>
        </p:blipFill>
        <p:spPr>
          <a:xfrm>
            <a:off x="7199540" y="2079969"/>
            <a:ext cx="3753226" cy="3579778"/>
          </a:xfrm>
          <a:prstGeom prst="rect">
            <a:avLst/>
          </a:prstGeom>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20</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Quick Summary</a:t>
            </a:r>
          </a:p>
          <a:p>
            <a:pPr lvl="1"/>
            <a:r>
              <a:rPr lang="en-US" sz="2400" dirty="0"/>
              <a:t>This week focused on deepening knowledge of ABAP Reports (specifically ALV), SAP HANA, and SAP Fiori/OData/BTP. Each topic was explored for its technical applications and relevance to the energy sector, with particular attention to reporting, real-time data processing, and user experience improvements.</a:t>
            </a:r>
          </a:p>
          <a:p>
            <a:r>
              <a:rPr lang="en-US" sz="2400" b="1" dirty="0"/>
              <a:t>Importance of Topics for Upcoming Week</a:t>
            </a:r>
          </a:p>
          <a:p>
            <a:pPr lvl="1"/>
            <a:r>
              <a:rPr lang="en-US" sz="2400" dirty="0"/>
              <a:t>Understanding ABAP Reports, SAP HANA, and SAP Fiori is essential as they form the backbone of many SAP systems. This technical foundation will support the study of SAP’s functional aspects next week, particularly in terms of how functional modules interact with these technologies.</a:t>
            </a:r>
          </a:p>
          <a:p>
            <a:r>
              <a:rPr lang="en-US" sz="2400" b="1" dirty="0"/>
              <a:t>Connectivity of Topics from Current Week</a:t>
            </a:r>
          </a:p>
          <a:p>
            <a:pPr lvl="1"/>
            <a:r>
              <a:rPr lang="en-US" sz="2400" dirty="0"/>
              <a:t>The focus on ABAP and SAP HANA reports directly links to functional modules, where reporting and data analysis are crucial. Similarly, SAP Fiori’s user-friendly interface will be important when navigating and understanding the functional part of SAP. The knowledge from this week lays a strong groundwork for integrating technical and functional learning in the upcoming week.</a:t>
            </a:r>
          </a:p>
        </p:txBody>
      </p:sp>
    </p:spTree>
    <p:extLst>
      <p:ext uri="{BB962C8B-B14F-4D97-AF65-F5344CB8AC3E}">
        <p14:creationId xmlns:p14="http://schemas.microsoft.com/office/powerpoint/2010/main" val="3865850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E7B383-1B5A-2637-585F-04986F73AF0D}"/>
              </a:ext>
            </a:extLst>
          </p:cNvPr>
          <p:cNvSpPr>
            <a:spLocks noGrp="1"/>
          </p:cNvSpPr>
          <p:nvPr>
            <p:ph type="body" sz="quarter" idx="12"/>
          </p:nvPr>
        </p:nvSpPr>
        <p:spPr>
          <a:xfrm>
            <a:off x="314607" y="605503"/>
            <a:ext cx="11562786" cy="4842351"/>
          </a:xfrm>
        </p:spPr>
        <p:txBody>
          <a:bodyPr/>
          <a:lstStyle/>
          <a:p>
            <a:r>
              <a:rPr lang="en-US" sz="4000" dirty="0"/>
              <a:t>Shell Bootcamp 2024 </a:t>
            </a:r>
          </a:p>
          <a:p>
            <a:r>
              <a:rPr lang="en-US" sz="6000" dirty="0"/>
              <a:t>SAP-ERP </a:t>
            </a:r>
            <a:r>
              <a:rPr lang="en-US" sz="6000" i="1" dirty="0"/>
              <a:t>FUNCTIONAL Sessions</a:t>
            </a:r>
            <a:br>
              <a:rPr lang="en-US" sz="4400" dirty="0"/>
            </a:br>
            <a:r>
              <a:rPr lang="en-US" sz="4400" dirty="0"/>
              <a:t>3 Reflections for Week 4 (19-Sep-2024 – 20-Sep-2024)</a:t>
            </a:r>
          </a:p>
          <a:p>
            <a:endParaRPr lang="en-US" dirty="0"/>
          </a:p>
        </p:txBody>
      </p:sp>
    </p:spTree>
    <p:extLst>
      <p:ext uri="{BB962C8B-B14F-4D97-AF65-F5344CB8AC3E}">
        <p14:creationId xmlns:p14="http://schemas.microsoft.com/office/powerpoint/2010/main" val="3552605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2437893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23</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70324"/>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SAP Fiori User Experience, </a:t>
            </a:r>
            <a:r>
              <a:rPr lang="en-US" sz="1400" b="1" dirty="0" err="1"/>
              <a:t>Tcode</a:t>
            </a:r>
            <a:r>
              <a:rPr lang="en-US" sz="1400" b="1" dirty="0"/>
              <a:t>-SPRO, User Types</a:t>
            </a:r>
          </a:p>
          <a:p>
            <a:r>
              <a:rPr lang="en-US" sz="1400" b="1" dirty="0"/>
              <a:t>Key Learning:</a:t>
            </a:r>
            <a:br>
              <a:rPr lang="en-US" sz="1400" dirty="0"/>
            </a:br>
            <a:r>
              <a:rPr lang="en-US" sz="1400" dirty="0"/>
              <a:t>SAP Fiori provides a modern user experience (UX) for SAP software across all lines of business, tasks, and devices. </a:t>
            </a:r>
            <a:r>
              <a:rPr lang="en-US" sz="1400" dirty="0" err="1"/>
              <a:t>Tcode</a:t>
            </a:r>
            <a:r>
              <a:rPr lang="en-US" sz="1400" dirty="0"/>
              <a:t>-SPRO is used to configure and customize SAP applications. SAP also distinguishes between different user types, including dialog users, system users, and communication users.</a:t>
            </a:r>
          </a:p>
          <a:p>
            <a:r>
              <a:rPr lang="en-US" sz="1400" b="1" dirty="0"/>
              <a:t>Key Takeaway:</a:t>
            </a:r>
            <a:br>
              <a:rPr lang="en-US" sz="1400" dirty="0"/>
            </a:br>
            <a:r>
              <a:rPr lang="en-US" sz="1400" dirty="0"/>
              <a:t>Understanding SAP Fiori's UX enhances user productivity by offering an intuitive interface. Mastering </a:t>
            </a:r>
            <a:r>
              <a:rPr lang="en-US" sz="1400" dirty="0" err="1"/>
              <a:t>Tcode</a:t>
            </a:r>
            <a:r>
              <a:rPr lang="en-US" sz="1400" dirty="0"/>
              <a:t>-SPRO is essential for making configuration changes, and knowing the user types helps with system security and access control.</a:t>
            </a:r>
          </a:p>
          <a:p>
            <a:r>
              <a:rPr lang="en-US" sz="1400" b="1" dirty="0"/>
              <a:t>How I see it implemented in the Energy Sector:</a:t>
            </a:r>
            <a:br>
              <a:rPr lang="en-US" sz="1400" dirty="0"/>
            </a:br>
            <a:r>
              <a:rPr lang="en-US" sz="1400" dirty="0"/>
              <a:t>In the energy sector, SAP Fiori enables simplified workflows for field operators, maintenance engineers, and back-office teams. </a:t>
            </a:r>
            <a:r>
              <a:rPr lang="en-US" sz="1400" dirty="0" err="1"/>
              <a:t>Tcode</a:t>
            </a:r>
            <a:r>
              <a:rPr lang="en-US" sz="1400" dirty="0"/>
              <a:t>-SPRO is vital for configuring modules that manage resources like materials and finances. Understanding user types helps secure sensitive data, ensuring only authorized personnel can access critical systems.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1026" name="Picture 2">
            <a:extLst>
              <a:ext uri="{FF2B5EF4-FFF2-40B4-BE49-F238E27FC236}">
                <a16:creationId xmlns:a16="http://schemas.microsoft.com/office/drawing/2014/main" id="{820842B5-632A-F598-17D1-30DA0A2C51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721179" y="2604016"/>
            <a:ext cx="4709946" cy="2608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621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Creating Vendor Master Table, Customer Master Table, and General Ledger</a:t>
            </a:r>
          </a:p>
          <a:p>
            <a:r>
              <a:rPr lang="en-US" sz="1400" b="1" dirty="0"/>
              <a:t>Key Learning:</a:t>
            </a:r>
            <a:br>
              <a:rPr lang="en-US" sz="1400" dirty="0"/>
            </a:br>
            <a:r>
              <a:rPr lang="en-US" sz="1400" dirty="0"/>
              <a:t>Vendor master (</a:t>
            </a:r>
            <a:r>
              <a:rPr lang="en-US" sz="1400" dirty="0" err="1"/>
              <a:t>Tcode</a:t>
            </a:r>
            <a:r>
              <a:rPr lang="en-US" sz="1400" dirty="0"/>
              <a:t>: XK01) and customer master (</a:t>
            </a:r>
            <a:r>
              <a:rPr lang="en-US" sz="1400" dirty="0" err="1"/>
              <a:t>Tcode</a:t>
            </a:r>
            <a:r>
              <a:rPr lang="en-US" sz="1400" dirty="0"/>
              <a:t>: XD01) are essential to manage the business partner's information like contact details, payment terms, and account information. The general ledger (</a:t>
            </a:r>
            <a:r>
              <a:rPr lang="en-US" sz="1400" dirty="0" err="1"/>
              <a:t>Tcode</a:t>
            </a:r>
            <a:r>
              <a:rPr lang="en-US" sz="1400" dirty="0"/>
              <a:t>: FS00) records all the financial transactions of the company, serving as the foundation for financial reporting.</a:t>
            </a:r>
          </a:p>
          <a:p>
            <a:r>
              <a:rPr lang="en-US" sz="1400" b="1" dirty="0"/>
              <a:t>Key Takeaway:</a:t>
            </a:r>
            <a:br>
              <a:rPr lang="en-US" sz="1400" dirty="0"/>
            </a:br>
            <a:r>
              <a:rPr lang="en-US" sz="1400" dirty="0"/>
              <a:t>Accurate creation and management of vendor and customer master tables ensure smooth transactions and strong business relationships. The general ledger acts as the central hub for financial integrity and transparency.</a:t>
            </a:r>
          </a:p>
          <a:p>
            <a:r>
              <a:rPr lang="en-US" sz="1400" b="1" dirty="0"/>
              <a:t>How I see it implemented in the Energy Sector:</a:t>
            </a:r>
            <a:br>
              <a:rPr lang="en-US" sz="1400" dirty="0"/>
            </a:br>
            <a:r>
              <a:rPr lang="en-US" sz="1400" dirty="0"/>
              <a:t>In the energy sector, vendor and customer master tables ensure efficient supply chain operations, including procurement and billing for energy supply. A properly maintained general ledger is crucial for accurate financial reporting and compliance with industry regulations.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2" name="Picture 2">
            <a:extLst>
              <a:ext uri="{FF2B5EF4-FFF2-40B4-BE49-F238E27FC236}">
                <a16:creationId xmlns:a16="http://schemas.microsoft.com/office/drawing/2014/main" id="{A5838BAB-9255-906D-BDA1-552C84DBF7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460768" y="2155523"/>
            <a:ext cx="5230768" cy="3487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604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Segment, Profit Center, and Cost Center Creation</a:t>
            </a:r>
          </a:p>
          <a:p>
            <a:r>
              <a:rPr lang="en-US" sz="1400" b="1" dirty="0"/>
              <a:t>Key Learning:</a:t>
            </a:r>
            <a:br>
              <a:rPr lang="en-US" sz="1400" dirty="0"/>
            </a:br>
            <a:r>
              <a:rPr lang="en-US" sz="1400" dirty="0"/>
              <a:t>Segment (</a:t>
            </a:r>
            <a:r>
              <a:rPr lang="en-US" sz="1400" dirty="0" err="1"/>
              <a:t>Tcode</a:t>
            </a:r>
            <a:r>
              <a:rPr lang="en-US" sz="1400" dirty="0"/>
              <a:t>: OSEG), Profit Center (</a:t>
            </a:r>
            <a:r>
              <a:rPr lang="en-US" sz="1400" dirty="0" err="1"/>
              <a:t>Tcode</a:t>
            </a:r>
            <a:r>
              <a:rPr lang="en-US" sz="1400" dirty="0"/>
              <a:t>: KE51), and Cost Center (</a:t>
            </a:r>
            <a:r>
              <a:rPr lang="en-US" sz="1400" dirty="0" err="1"/>
              <a:t>Tcode</a:t>
            </a:r>
            <a:r>
              <a:rPr lang="en-US" sz="1400" dirty="0"/>
              <a:t>: KS01) are key organizational units for financial tracking. Segments allow for segmental reporting, profit centers are used to assess business profitability, and cost centers help track expenses.</a:t>
            </a:r>
          </a:p>
          <a:p>
            <a:r>
              <a:rPr lang="en-US" sz="1400" b="1" dirty="0"/>
              <a:t>Key Takeaway:</a:t>
            </a:r>
            <a:br>
              <a:rPr lang="en-US" sz="1400" dirty="0"/>
            </a:br>
            <a:r>
              <a:rPr lang="en-US" sz="1400" dirty="0"/>
              <a:t>Effective management of segments, profit centers, and cost centers is critical for analyzing financial performance, allocating resources, and making strategic decisions.</a:t>
            </a:r>
          </a:p>
          <a:p>
            <a:r>
              <a:rPr lang="en-US" sz="1400" b="1" dirty="0"/>
              <a:t>How I see it implemented in the Energy Sector:</a:t>
            </a:r>
            <a:br>
              <a:rPr lang="en-US" sz="1400" dirty="0"/>
            </a:br>
            <a:r>
              <a:rPr lang="en-US" sz="1400" dirty="0"/>
              <a:t>In the energy sector, segments could represent different types of energy (e.g., oil, gas, renewables), profit centers may represent different business units, and cost centers might track maintenance costs for facilities. This structure supports detailed financial analysis and informed decision-making.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1028" name="Picture 4">
            <a:extLst>
              <a:ext uri="{FF2B5EF4-FFF2-40B4-BE49-F238E27FC236}">
                <a16:creationId xmlns:a16="http://schemas.microsoft.com/office/drawing/2014/main" id="{55AEC334-4A37-4C98-1C1D-90F50548F2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500898" y="2481679"/>
            <a:ext cx="5150507" cy="2834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610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18224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27</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SAP Fiori User Experience, </a:t>
            </a:r>
            <a:r>
              <a:rPr lang="en-US" sz="1400" b="1" dirty="0" err="1"/>
              <a:t>Tcode</a:t>
            </a:r>
            <a:r>
              <a:rPr lang="en-US" sz="1400" b="1" dirty="0"/>
              <a:t>-SPRO, User Types</a:t>
            </a:r>
          </a:p>
          <a:p>
            <a:r>
              <a:rPr lang="en-US" sz="1400" b="1" dirty="0"/>
              <a:t>How I feel Shell implements this learning:</a:t>
            </a:r>
            <a:br>
              <a:rPr lang="en-US" sz="1400" dirty="0"/>
            </a:br>
            <a:r>
              <a:rPr lang="en-US" sz="1400" dirty="0"/>
              <a:t>Shell likely leverages SAP Fiori to streamline user interactions across devices, ensuring field workers and office staff have access to the same system with an intuitive interface. </a:t>
            </a:r>
            <a:r>
              <a:rPr lang="en-US" sz="1400" dirty="0" err="1"/>
              <a:t>Tcode</a:t>
            </a:r>
            <a:r>
              <a:rPr lang="en-US" sz="1400" dirty="0"/>
              <a:t>-SPRO is likely used extensively by the IT team to customize Shell’s SAP system to meet the company's global operational needs. The distinction between user types ensures that the right employees have access to the necessary tools, improving security and operational efficiency.</a:t>
            </a:r>
          </a:p>
          <a:p>
            <a:r>
              <a:rPr lang="en-US" sz="1400" b="1" dirty="0"/>
              <a:t>How I feel Shell benefits from this learning:</a:t>
            </a:r>
            <a:br>
              <a:rPr lang="en-US" sz="1400" dirty="0"/>
            </a:br>
            <a:r>
              <a:rPr lang="en-US" sz="1400" dirty="0"/>
              <a:t>Shell benefits from SAP Fiori's UX by improving employee productivity and system accessibility, ensuring fast decision-making. With </a:t>
            </a:r>
            <a:r>
              <a:rPr lang="en-US" sz="1400" dirty="0" err="1"/>
              <a:t>Tcode</a:t>
            </a:r>
            <a:r>
              <a:rPr lang="en-US" sz="1400" dirty="0"/>
              <a:t>-SPRO, Shell can tailor the SAP environment to support its complex, global operations. Managing user types ensures data security, reducing risks of unauthorized access to critical systems.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4098" name="Picture 2">
            <a:extLst>
              <a:ext uri="{FF2B5EF4-FFF2-40B4-BE49-F238E27FC236}">
                <a16:creationId xmlns:a16="http://schemas.microsoft.com/office/drawing/2014/main" id="{FE24C82C-2405-70F4-6C36-66D5CF5A81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7547388" y="2370350"/>
            <a:ext cx="3057525"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093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Creating Vendor Master Table, Customer Master Table, and General Ledger</a:t>
            </a:r>
          </a:p>
          <a:p>
            <a:r>
              <a:rPr lang="en-US" b="1" dirty="0"/>
              <a:t>How I feel Shell implements this learning:</a:t>
            </a:r>
            <a:br>
              <a:rPr lang="en-US" dirty="0"/>
            </a:br>
            <a:r>
              <a:rPr lang="en-US" dirty="0"/>
              <a:t>Shell likely utilizes the vendor master and customer master tables to manage its vast network of suppliers and clients, from equipment manufacturers to energy purchasers. The general ledger ensures that all financial transactions are meticulously recorded, which is essential for compliance, auditing, and financial analysis.</a:t>
            </a:r>
          </a:p>
          <a:p>
            <a:r>
              <a:rPr lang="en-US" b="1" dirty="0"/>
              <a:t>How I feel Shell benefits from this learning:</a:t>
            </a:r>
            <a:br>
              <a:rPr lang="en-US" dirty="0"/>
            </a:br>
            <a:r>
              <a:rPr lang="en-US" dirty="0"/>
              <a:t>Having accurate vendor and customer data allows Shell to maintain strong, efficient relationships with both suppliers and customers, which is crucial for supply chain reliability. A well-maintained general ledger supports Shell’s financial transparency and accountability, enabling better financial planning, risk management, and regulatory compliance.</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5122" name="Picture 2">
            <a:extLst>
              <a:ext uri="{FF2B5EF4-FFF2-40B4-BE49-F238E27FC236}">
                <a16:creationId xmlns:a16="http://schemas.microsoft.com/office/drawing/2014/main" id="{BA6208B2-46CD-D95E-E558-067E34059F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7110975" y="1933936"/>
            <a:ext cx="3930354" cy="393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550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Segment, Profit Center, and Cost Center Creation</a:t>
            </a:r>
          </a:p>
          <a:p>
            <a:r>
              <a:rPr lang="en-US" b="1" dirty="0"/>
              <a:t>How I feel Shell implements this learning:</a:t>
            </a:r>
            <a:br>
              <a:rPr lang="en-US" dirty="0"/>
            </a:br>
            <a:r>
              <a:rPr lang="en-US" dirty="0"/>
              <a:t>Shell likely uses segments to track the financial performance of different energy sectors, such as oil, gas, and renewables. Profit centers help Shell assess the profitability of its various divisions, while cost centers enable the company to monitor operational expenses, such as those for oil rig maintenance or refinery operations.</a:t>
            </a:r>
          </a:p>
          <a:p>
            <a:r>
              <a:rPr lang="en-US" b="1" dirty="0"/>
              <a:t>How I feel Shell benefits from this learning:</a:t>
            </a:r>
            <a:br>
              <a:rPr lang="en-US" dirty="0"/>
            </a:br>
            <a:r>
              <a:rPr lang="en-US" dirty="0"/>
              <a:t>By creating and managing segments, profit centers, and cost centers, Shell can better allocate resources, analyze performance across business units, and optimize cost efficiency. This enables Shell to make strategic decisions, such as whether to invest more in renewable energy or optimize existing oil and gas operations, enhancing overall profitability.</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a:extLst>
              <a:ext uri="{FF2B5EF4-FFF2-40B4-BE49-F238E27FC236}">
                <a16:creationId xmlns:a16="http://schemas.microsoft.com/office/drawing/2014/main" id="{2A1952D4-C932-BF5D-D129-0AA60E158F4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147115" y="1970595"/>
            <a:ext cx="3858073" cy="3858073"/>
          </a:xfrm>
          <a:prstGeom prst="rect">
            <a:avLst/>
          </a:prstGeom>
        </p:spPr>
      </p:pic>
    </p:spTree>
    <p:extLst>
      <p:ext uri="{BB962C8B-B14F-4D97-AF65-F5344CB8AC3E}">
        <p14:creationId xmlns:p14="http://schemas.microsoft.com/office/powerpoint/2010/main" val="3399457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E7B383-1B5A-2637-585F-04986F73AF0D}"/>
              </a:ext>
            </a:extLst>
          </p:cNvPr>
          <p:cNvSpPr>
            <a:spLocks noGrp="1"/>
          </p:cNvSpPr>
          <p:nvPr>
            <p:ph type="body" sz="quarter" idx="12"/>
          </p:nvPr>
        </p:nvSpPr>
        <p:spPr>
          <a:xfrm>
            <a:off x="314607" y="605503"/>
            <a:ext cx="11562786" cy="4842351"/>
          </a:xfrm>
        </p:spPr>
        <p:txBody>
          <a:bodyPr/>
          <a:lstStyle/>
          <a:p>
            <a:r>
              <a:rPr lang="en-US" sz="4000" dirty="0"/>
              <a:t>Shell Bootcamp 2024 </a:t>
            </a:r>
          </a:p>
          <a:p>
            <a:r>
              <a:rPr lang="en-US" sz="6000" dirty="0"/>
              <a:t>SAP-ERP </a:t>
            </a:r>
            <a:r>
              <a:rPr lang="en-US" sz="6000" i="1" dirty="0"/>
              <a:t>TECHNICAL Sessions</a:t>
            </a:r>
            <a:br>
              <a:rPr lang="en-US" sz="4400" dirty="0"/>
            </a:br>
            <a:r>
              <a:rPr lang="en-US" sz="4400" dirty="0"/>
              <a:t>3 Reflections for Week 4 (16-Sep-2024 – 18-Sep-2024)</a:t>
            </a:r>
          </a:p>
          <a:p>
            <a:endParaRPr lang="en-US" dirty="0"/>
          </a:p>
        </p:txBody>
      </p:sp>
    </p:spTree>
    <p:extLst>
      <p:ext uri="{BB962C8B-B14F-4D97-AF65-F5344CB8AC3E}">
        <p14:creationId xmlns:p14="http://schemas.microsoft.com/office/powerpoint/2010/main" val="330055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46992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31</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SAP Fiori User Experience, </a:t>
            </a:r>
            <a:r>
              <a:rPr lang="en-US" sz="1400" b="1" dirty="0" err="1"/>
              <a:t>Tcode</a:t>
            </a:r>
            <a:r>
              <a:rPr lang="en-US" sz="1400" b="1" dirty="0"/>
              <a:t>-SPRO, User Types</a:t>
            </a:r>
          </a:p>
          <a:p>
            <a:r>
              <a:rPr lang="en-US" sz="1400" b="1" dirty="0"/>
              <a:t>Challenge Faced:</a:t>
            </a:r>
            <a:br>
              <a:rPr lang="en-US" sz="1400" dirty="0"/>
            </a:br>
            <a:r>
              <a:rPr lang="en-US" sz="1400" dirty="0"/>
              <a:t>Implementing SAP Fiori across all teams and devices may encounter resistance from employees accustomed to the old SAP GUI. Additionally, ensuring proper configuration through </a:t>
            </a:r>
            <a:r>
              <a:rPr lang="en-US" sz="1400" dirty="0" err="1"/>
              <a:t>Tcode</a:t>
            </a:r>
            <a:r>
              <a:rPr lang="en-US" sz="1400" dirty="0"/>
              <a:t>-SPRO for a global organization like Shell can be complex, with a high risk of misconfigurations. Managing user types also requires careful oversight to ensure security without impeding productivity.</a:t>
            </a:r>
          </a:p>
          <a:p>
            <a:r>
              <a:rPr lang="en-US" sz="1400" b="1" dirty="0"/>
              <a:t>Plan to Overcome:</a:t>
            </a:r>
            <a:br>
              <a:rPr lang="en-US" sz="1400" dirty="0"/>
            </a:br>
            <a:r>
              <a:rPr lang="en-US" sz="1400" dirty="0"/>
              <a:t>To overcome user resistance, provide comprehensive training sessions focusing on the ease and benefits of SAP Fiori’s interface. For configuration challenges, establish a dedicated cross-functional team with clear responsibilities for SPRO changes and regular audits to catch and correct misconfigurations early. For managing user types, implement role-based access with ongoing reviews to keep security robust without restricting necessary access.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7170" name="Picture 2">
            <a:extLst>
              <a:ext uri="{FF2B5EF4-FFF2-40B4-BE49-F238E27FC236}">
                <a16:creationId xmlns:a16="http://schemas.microsoft.com/office/drawing/2014/main" id="{68993528-4766-4CFF-40F6-3065AA50E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7424240" y="2247202"/>
            <a:ext cx="3303822" cy="3303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098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32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Creating Vendor Master Table, Customer Master Table, and General Ledger</a:t>
            </a:r>
          </a:p>
          <a:p>
            <a:r>
              <a:rPr lang="en-US" sz="1400" b="1" dirty="0"/>
              <a:t>Challenge Faced:</a:t>
            </a:r>
            <a:br>
              <a:rPr lang="en-US" sz="1400" dirty="0"/>
            </a:br>
            <a:r>
              <a:rPr lang="en-US" sz="1400" dirty="0"/>
              <a:t>Maintaining accurate and up-to-date vendor and customer information across multiple regions and operations can be challenging. Discrepancies or outdated data can lead to operational inefficiencies. Similarly, ensuring the accuracy of the general ledger, especially in a multinational organization like Shell, is complex due to different currencies, tax laws, and accounting standards.</a:t>
            </a:r>
          </a:p>
          <a:p>
            <a:r>
              <a:rPr lang="en-US" sz="1400" b="1" dirty="0"/>
              <a:t>Plan to Overcome:</a:t>
            </a:r>
            <a:br>
              <a:rPr lang="en-US" sz="1400" dirty="0"/>
            </a:br>
            <a:r>
              <a:rPr lang="en-US" sz="1400" dirty="0"/>
              <a:t>To ensure data accuracy, implement a strict data governance framework with regular data audits for vendor and customer tables. Use automated tools for data validation and real-time updates. For the general ledger, ensure the finance team is equipped with robust training and tools that automatically handle currency conversions, tax compliance, and cross-border accounting rules.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5122" name="Picture 2">
            <a:extLst>
              <a:ext uri="{FF2B5EF4-FFF2-40B4-BE49-F238E27FC236}">
                <a16:creationId xmlns:a16="http://schemas.microsoft.com/office/drawing/2014/main" id="{02827C9D-3B55-5C82-5583-A52CD9308A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7171688" y="1994649"/>
            <a:ext cx="3808927" cy="3808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511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33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Segment, Profit Center, and Cost Center Creation</a:t>
            </a:r>
          </a:p>
          <a:p>
            <a:r>
              <a:rPr lang="en-US" sz="1400" b="1" dirty="0"/>
              <a:t>Challenge Faced:</a:t>
            </a:r>
            <a:br>
              <a:rPr lang="en-US" sz="1400" dirty="0"/>
            </a:br>
            <a:r>
              <a:rPr lang="en-US" sz="1400" dirty="0"/>
              <a:t>Defining the right segmentation for profit and cost centers in a diverse and global organization like Shell can be difficult. Over-segmentation could lead to complexity in reporting and decision-making, while under-segmentation might limit insights. Managing financial performance across various units and sectors can become cumbersome without precise definitions and clear ownership.</a:t>
            </a:r>
          </a:p>
          <a:p>
            <a:r>
              <a:rPr lang="en-US" sz="1400" b="1" dirty="0"/>
              <a:t>Plan to Overcome:</a:t>
            </a:r>
            <a:br>
              <a:rPr lang="en-US" sz="1400" dirty="0"/>
            </a:br>
            <a:r>
              <a:rPr lang="en-US" sz="1400" dirty="0"/>
              <a:t>To address this, Shell can start with high-level segmentation and gradually refine it based on business needs and financial performance indicators. Involve cross-functional stakeholders in defining profit and cost centers to ensure they align with strategic goals. Use automation tools for financial reporting to reduce manual errors and enhance visibility across segments, profit centers, and cost centers.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1115259E-6B59-21AF-2305-368A5EBEFFA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227896" y="2050857"/>
            <a:ext cx="3696511" cy="3696511"/>
          </a:xfrm>
          <a:prstGeom prst="rect">
            <a:avLst/>
          </a:prstGeom>
        </p:spPr>
      </p:pic>
    </p:spTree>
    <p:extLst>
      <p:ext uri="{BB962C8B-B14F-4D97-AF65-F5344CB8AC3E}">
        <p14:creationId xmlns:p14="http://schemas.microsoft.com/office/powerpoint/2010/main" val="2906602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4062390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35</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Schedule a training session to explore SAP Fiori's user interface and understand its benefits for productivity, as well as collaborate with IT to gain insights into customization using </a:t>
            </a:r>
            <a:r>
              <a:rPr kumimoji="0" lang="en-US" altLang="en-US" sz="1400" b="0" i="0" u="none" strike="noStrike" cap="none" normalizeH="0" baseline="0" dirty="0" err="1">
                <a:ln>
                  <a:noFill/>
                </a:ln>
                <a:solidFill>
                  <a:schemeClr val="tx1"/>
                </a:solidFill>
                <a:effectLst/>
                <a:latin typeface="Arial" panose="020B0604020202020204" pitchFamily="34" charset="0"/>
              </a:rPr>
              <a:t>Tcode</a:t>
            </a:r>
            <a:r>
              <a:rPr kumimoji="0" lang="en-US" altLang="en-US" sz="1400" b="0" i="0" u="none" strike="noStrike" cap="none" normalizeH="0" baseline="0" dirty="0">
                <a:ln>
                  <a:noFill/>
                </a:ln>
                <a:solidFill>
                  <a:schemeClr val="tx1"/>
                </a:solidFill>
                <a:effectLst/>
                <a:latin typeface="Arial" panose="020B0604020202020204" pitchFamily="34" charset="0"/>
              </a:rPr>
              <a:t>-SPRO.</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Review Shell’s current vendor and customer master tables to understand their structure and data governance policies, followed by practicing </a:t>
            </a:r>
            <a:r>
              <a:rPr kumimoji="0" lang="en-US" altLang="en-US" sz="1400" b="0" i="0" u="none" strike="noStrike" cap="none" normalizeH="0" baseline="0" dirty="0" err="1">
                <a:ln>
                  <a:noFill/>
                </a:ln>
                <a:solidFill>
                  <a:schemeClr val="tx1"/>
                </a:solidFill>
                <a:effectLst/>
                <a:latin typeface="Arial" panose="020B0604020202020204" pitchFamily="34" charset="0"/>
              </a:rPr>
              <a:t>Tcodes</a:t>
            </a:r>
            <a:r>
              <a:rPr kumimoji="0" lang="en-US" altLang="en-US" sz="1400" b="0" i="0" u="none" strike="noStrike" cap="none" normalizeH="0" baseline="0" dirty="0">
                <a:ln>
                  <a:noFill/>
                </a:ln>
                <a:solidFill>
                  <a:schemeClr val="tx1"/>
                </a:solidFill>
                <a:effectLst/>
                <a:latin typeface="Arial" panose="020B0604020202020204" pitchFamily="34" charset="0"/>
              </a:rPr>
              <a:t> (XK01, XD01, FS00) in a sandbox environment.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Meet with the finance and operations teams to discuss how Shell defines and manages segments, profit centers, and cost centers, and study the impact of segmentation on financial performance.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Conduct a detailed review of Shell’s general ledger processes to understand how the company manages currency conversions, tax compliance, and multi-region financial reporting. </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Training session and IT collaboration on SAP Fiori and </a:t>
            </a:r>
            <a:r>
              <a:rPr kumimoji="0" lang="en-US" altLang="en-US" sz="1400" b="0" i="0" u="none" strike="noStrike" cap="none" normalizeH="0" baseline="0" dirty="0" err="1">
                <a:ln>
                  <a:noFill/>
                </a:ln>
                <a:solidFill>
                  <a:schemeClr val="tx1"/>
                </a:solidFill>
                <a:effectLst/>
                <a:latin typeface="Arial" panose="020B0604020202020204" pitchFamily="34" charset="0"/>
              </a:rPr>
              <a:t>Tcode</a:t>
            </a:r>
            <a:r>
              <a:rPr kumimoji="0" lang="en-US" altLang="en-US" sz="1400" b="0" i="0" u="none" strike="noStrike" cap="none" normalizeH="0" baseline="0" dirty="0">
                <a:ln>
                  <a:noFill/>
                </a:ln>
                <a:solidFill>
                  <a:schemeClr val="tx1"/>
                </a:solidFill>
                <a:effectLst/>
                <a:latin typeface="Arial" panose="020B0604020202020204" pitchFamily="34" charset="0"/>
              </a:rPr>
              <a:t>-SPRO: by mid-week (3 days).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Vendor and customer table review, followed by </a:t>
            </a:r>
            <a:r>
              <a:rPr kumimoji="0" lang="en-US" altLang="en-US" sz="1400" b="0" i="0" u="none" strike="noStrike" cap="none" normalizeH="0" baseline="0" dirty="0" err="1">
                <a:ln>
                  <a:noFill/>
                </a:ln>
                <a:solidFill>
                  <a:schemeClr val="tx1"/>
                </a:solidFill>
                <a:effectLst/>
                <a:latin typeface="Arial" panose="020B0604020202020204" pitchFamily="34" charset="0"/>
              </a:rPr>
              <a:t>Tcode</a:t>
            </a:r>
            <a:r>
              <a:rPr kumimoji="0" lang="en-US" altLang="en-US" sz="1400" b="0" i="0" u="none" strike="noStrike" cap="none" normalizeH="0" baseline="0" dirty="0">
                <a:ln>
                  <a:noFill/>
                </a:ln>
                <a:solidFill>
                  <a:schemeClr val="tx1"/>
                </a:solidFill>
                <a:effectLst/>
                <a:latin typeface="Arial" panose="020B0604020202020204" pitchFamily="34" charset="0"/>
              </a:rPr>
              <a:t> practice: mid-week (3 days) and practice within 2 days after review.</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Meeting with finance/operations team and segmentation study: by mid-week (3 days), complete analysis by the end of the week (5 days).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General ledger process review: complete by the end of the week (5 days). </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Training session and IT collaboration planned, IT meeting scheduled.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Vendor and customer table review in progress; sandbox practice scheduled.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Finance/operations team discussion scheduled, performance reports being reviewed.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0" i="0" u="none" strike="noStrike" cap="none" normalizeH="0" baseline="0" dirty="0">
                <a:ln>
                  <a:noFill/>
                </a:ln>
                <a:solidFill>
                  <a:schemeClr val="tx1"/>
                </a:solidFill>
                <a:effectLst/>
                <a:latin typeface="Arial" panose="020B0604020202020204" pitchFamily="34" charset="0"/>
              </a:rPr>
              <a:t>General ledger review initiated, collecting necessary documentation. </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1709158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4262359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37</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buFont typeface="Arial" panose="020B0604020202020204" pitchFamily="34" charset="0"/>
              <a:buChar char="•"/>
            </a:pPr>
            <a:r>
              <a:rPr lang="en-US" sz="2000" b="1" dirty="0"/>
              <a:t>Activity</a:t>
            </a:r>
            <a:r>
              <a:rPr lang="en-US" sz="2000" dirty="0"/>
              <a:t>: </a:t>
            </a:r>
          </a:p>
          <a:p>
            <a:pPr lvl="1" algn="just"/>
            <a:r>
              <a:rPr lang="en-US" sz="1600" dirty="0"/>
              <a:t>We had interactive </a:t>
            </a:r>
            <a:r>
              <a:rPr lang="en-US" sz="1600" b="1" dirty="0"/>
              <a:t>jam sessions</a:t>
            </a:r>
            <a:r>
              <a:rPr lang="en-US" sz="1600" dirty="0"/>
              <a:t> and engaging </a:t>
            </a:r>
            <a:r>
              <a:rPr lang="en-US" sz="1600" b="1" dirty="0"/>
              <a:t>story sessions</a:t>
            </a:r>
            <a:r>
              <a:rPr lang="en-US" sz="1600" dirty="0"/>
              <a:t> where team members shared insights about their specialties. These sessions gave me a deeper understanding of my colleagues' expertise while building a collaborative learning environment. </a:t>
            </a:r>
          </a:p>
          <a:p>
            <a:pPr lvl="1" algn="just"/>
            <a:r>
              <a:rPr lang="en-US" sz="1600" dirty="0"/>
              <a:t>A big relief came when we transitioned to </a:t>
            </a:r>
            <a:r>
              <a:rPr lang="en-US" sz="1600" b="1" dirty="0"/>
              <a:t>hands-on practical sessions</a:t>
            </a:r>
            <a:r>
              <a:rPr lang="en-US" sz="1600" dirty="0"/>
              <a:t> after several long days of theory. The practical work allowed us to apply what we had learned, making the experience more dynamic and engaging.</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a:extLst>
              <a:ext uri="{FF2B5EF4-FFF2-40B4-BE49-F238E27FC236}">
                <a16:creationId xmlns:a16="http://schemas.microsoft.com/office/drawing/2014/main" id="{7123C600-B159-F4AB-12A1-E02429470F5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400800" y="2584001"/>
            <a:ext cx="5350706" cy="2835874"/>
          </a:xfrm>
          <a:prstGeom prst="rect">
            <a:avLst/>
          </a:prstGeom>
        </p:spPr>
      </p:pic>
    </p:spTree>
    <p:extLst>
      <p:ext uri="{BB962C8B-B14F-4D97-AF65-F5344CB8AC3E}">
        <p14:creationId xmlns:p14="http://schemas.microsoft.com/office/powerpoint/2010/main" val="24899380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38</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b="1" dirty="0"/>
              <a:t>Quick Summary</a:t>
            </a:r>
          </a:p>
          <a:p>
            <a:pPr lvl="1" algn="just"/>
            <a:r>
              <a:rPr lang="en-US" sz="1400" dirty="0"/>
              <a:t>This week’s learning focuses on key SAP functionalities including SAP Fiori User Experience, </a:t>
            </a:r>
            <a:r>
              <a:rPr lang="en-US" sz="1400" dirty="0" err="1"/>
              <a:t>Tcode</a:t>
            </a:r>
            <a:r>
              <a:rPr lang="en-US" sz="1400" dirty="0"/>
              <a:t>-SPRO for system customization, user management, vendor and customer master data management, the general ledger, and organizational units such as segments, profit centers, and cost centers. These areas are crucial for understanding how SAP streamlines operations, maintains financial accuracy, and supports strategic decision-making.</a:t>
            </a:r>
          </a:p>
          <a:p>
            <a:pPr algn="just"/>
            <a:r>
              <a:rPr lang="en-US" sz="1400" b="1" dirty="0"/>
              <a:t>Importance of Topics for Upcoming Week</a:t>
            </a:r>
          </a:p>
          <a:p>
            <a:pPr lvl="1" algn="just"/>
            <a:r>
              <a:rPr lang="en-US" sz="1400" dirty="0"/>
              <a:t>In the upcoming week, mastering SAP Fiori and </a:t>
            </a:r>
            <a:r>
              <a:rPr lang="en-US" sz="1400" dirty="0" err="1"/>
              <a:t>Tcode</a:t>
            </a:r>
            <a:r>
              <a:rPr lang="en-US" sz="1400" dirty="0"/>
              <a:t>-SPRO will help improve system usability and ensure efficient system configurations. Vendor and customer data management is essential for maintaining smooth supplier and client interactions, while the general ledger remains the backbone of financial operations. Understanding segments, profit centers, and cost centers will provide deeper insights into Shell's financial structure, aiding in performance analysis and cost management.</a:t>
            </a:r>
          </a:p>
          <a:p>
            <a:pPr algn="just"/>
            <a:r>
              <a:rPr lang="en-US" sz="1400" b="1" dirty="0"/>
              <a:t>Connectivity of Topics from Current Week</a:t>
            </a:r>
          </a:p>
          <a:p>
            <a:pPr lvl="1" algn="just"/>
            <a:r>
              <a:rPr lang="en-US" sz="1400" dirty="0"/>
              <a:t>The topics from this week are interconnected through the broader goal of operational efficiency and financial management within Shell. SAP Fiori and </a:t>
            </a:r>
            <a:r>
              <a:rPr lang="en-US" sz="1400" dirty="0" err="1"/>
              <a:t>Tcode</a:t>
            </a:r>
            <a:r>
              <a:rPr lang="en-US" sz="1400" dirty="0"/>
              <a:t>-SPRO support user-friendly interfaces and system configurations, which directly impact how well vendor and customer data, general ledgers, and organizational units (segments, profit centers, cost centers) are managed. These areas collectively help Shell optimize processes, maintain accurate financial reporting, and make data-driven business decisions.</a:t>
            </a:r>
          </a:p>
        </p:txBody>
      </p:sp>
    </p:spTree>
    <p:extLst>
      <p:ext uri="{BB962C8B-B14F-4D97-AF65-F5344CB8AC3E}">
        <p14:creationId xmlns:p14="http://schemas.microsoft.com/office/powerpoint/2010/main" val="3056957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70324"/>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1" dirty="0"/>
              <a:t>ABAP Reports</a:t>
            </a:r>
          </a:p>
          <a:p>
            <a:pPr>
              <a:buFont typeface="Arial" panose="020B0604020202020204" pitchFamily="34" charset="0"/>
              <a:buChar char="•"/>
            </a:pPr>
            <a:r>
              <a:rPr lang="en-US" sz="1500" b="1" dirty="0"/>
              <a:t>Key Learning:</a:t>
            </a:r>
            <a:br>
              <a:rPr lang="en-US" sz="1500" dirty="0"/>
            </a:br>
            <a:r>
              <a:rPr lang="en-US" sz="1500" dirty="0"/>
              <a:t>ABAP reports come in three types: Classic, Interactive, and ALV (ABAP List Viewer). Classic provides basic output, Interactive allows user-driven drill-downs, and ALV offers advanced functionalities like sorting, filtering, and data export.</a:t>
            </a:r>
          </a:p>
          <a:p>
            <a:pPr>
              <a:buFont typeface="Arial" panose="020B0604020202020204" pitchFamily="34" charset="0"/>
              <a:buChar char="•"/>
            </a:pPr>
            <a:r>
              <a:rPr lang="en-US" sz="1500" b="1" dirty="0"/>
              <a:t>Key Takeaway:</a:t>
            </a:r>
            <a:br>
              <a:rPr lang="en-US" sz="1500" dirty="0"/>
            </a:br>
            <a:r>
              <a:rPr lang="en-US" sz="1500" dirty="0"/>
              <a:t>ALV reports are the most powerful, enabling users to customize layouts, sort, filter, and export data, making them ideal for complex reporting needs.</a:t>
            </a:r>
          </a:p>
          <a:p>
            <a:pPr>
              <a:buFont typeface="Arial" panose="020B0604020202020204" pitchFamily="34" charset="0"/>
              <a:buChar char="•"/>
            </a:pPr>
            <a:r>
              <a:rPr lang="en-US" sz="1500" b="1" dirty="0"/>
              <a:t>How I see it implemented in the Energy Sector:</a:t>
            </a:r>
            <a:br>
              <a:rPr lang="en-US" sz="1500" dirty="0"/>
            </a:br>
            <a:r>
              <a:rPr lang="en-US" sz="1500" dirty="0"/>
              <a:t>ALV reports can help track energy consumption and performance by generating customizable reports, while Interactive reports can be used for detailed asset management. Classic reports can serve simple data retrieval needs.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1026" name="Picture 2">
            <a:extLst>
              <a:ext uri="{FF2B5EF4-FFF2-40B4-BE49-F238E27FC236}">
                <a16:creationId xmlns:a16="http://schemas.microsoft.com/office/drawing/2014/main" id="{820842B5-632A-F598-17D1-30DA0A2C511F}"/>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p:blipFill>
        <p:spPr bwMode="auto">
          <a:xfrm>
            <a:off x="6536007" y="2144454"/>
            <a:ext cx="5080289" cy="3527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81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SAP HANA</a:t>
            </a:r>
          </a:p>
          <a:p>
            <a:pPr>
              <a:buFont typeface="Arial" panose="020B0604020202020204" pitchFamily="34" charset="0"/>
              <a:buChar char="•"/>
            </a:pPr>
            <a:r>
              <a:rPr lang="en-US" sz="1400" b="1" dirty="0"/>
              <a:t>Key Learning:</a:t>
            </a:r>
            <a:br>
              <a:rPr lang="en-US" sz="1400" dirty="0"/>
            </a:br>
            <a:r>
              <a:rPr lang="en-US" sz="1400" dirty="0"/>
              <a:t>SAP HANA is an in-memory database that allows for real-time data processing and analytics. It integrates with advanced features such as predictive analysis, machine learning, and big data capabilities.</a:t>
            </a:r>
          </a:p>
          <a:p>
            <a:pPr>
              <a:buFont typeface="Arial" panose="020B0604020202020204" pitchFamily="34" charset="0"/>
              <a:buChar char="•"/>
            </a:pPr>
            <a:r>
              <a:rPr lang="en-US" sz="1400" b="1" dirty="0"/>
              <a:t>Key Takeaway:</a:t>
            </a:r>
            <a:br>
              <a:rPr lang="en-US" sz="1400" dirty="0"/>
            </a:br>
            <a:r>
              <a:rPr lang="en-US" sz="1400" dirty="0"/>
              <a:t>The speed and agility of SAP HANA enable real-time decision-making by processing large volumes of data almost instantly, providing a competitive edge in business analytics and performance.</a:t>
            </a:r>
          </a:p>
          <a:p>
            <a:pPr>
              <a:buFont typeface="Arial" panose="020B0604020202020204" pitchFamily="34" charset="0"/>
              <a:buChar char="•"/>
            </a:pPr>
            <a:r>
              <a:rPr lang="en-US" sz="1400" b="1" dirty="0"/>
              <a:t>How I see it implemented in the Energy Sector:</a:t>
            </a:r>
            <a:br>
              <a:rPr lang="en-US" sz="1400" dirty="0"/>
            </a:br>
            <a:r>
              <a:rPr lang="en-US" sz="1400" dirty="0"/>
              <a:t>SAP HANA can transform energy management by enabling real-time monitoring of energy production, distribution, and consumption. It allows energy companies to predict demand spikes, optimize asset maintenance, and analyze environmental impacts in real-time, improving overall efficiency and sustainability.</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2" name="Picture 2">
            <a:extLst>
              <a:ext uri="{FF2B5EF4-FFF2-40B4-BE49-F238E27FC236}">
                <a16:creationId xmlns:a16="http://schemas.microsoft.com/office/drawing/2014/main" id="{A5838BAB-9255-906D-BDA1-552C84DBF785}"/>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p:blipFill>
        <p:spPr bwMode="auto">
          <a:xfrm>
            <a:off x="6618781" y="2563020"/>
            <a:ext cx="4918444" cy="267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112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7</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b="1" dirty="0"/>
              <a:t>SAP Fiori/OData/BTP</a:t>
            </a:r>
          </a:p>
          <a:p>
            <a:pPr>
              <a:buFont typeface="Arial" panose="020B0604020202020204" pitchFamily="34" charset="0"/>
              <a:buChar char="•"/>
            </a:pPr>
            <a:r>
              <a:rPr lang="en-US" sz="1300" b="1" dirty="0"/>
              <a:t>Key Learning:</a:t>
            </a:r>
            <a:br>
              <a:rPr lang="en-US" sz="1300" dirty="0"/>
            </a:br>
            <a:r>
              <a:rPr lang="en-US" sz="1300" dirty="0"/>
              <a:t>SAP Fiori is a user experience (UX) design framework that simplifies SAP applications. OData (Open Data Protocol) allows for the secure exchange of data, and SAP BTP (Business Technology Platform) supports integration, extension, and innovation in cloud environments.</a:t>
            </a:r>
          </a:p>
          <a:p>
            <a:pPr>
              <a:buFont typeface="Arial" panose="020B0604020202020204" pitchFamily="34" charset="0"/>
              <a:buChar char="•"/>
            </a:pPr>
            <a:r>
              <a:rPr lang="en-US" sz="1300" b="1" dirty="0"/>
              <a:t>Key Takeaway:</a:t>
            </a:r>
            <a:br>
              <a:rPr lang="en-US" sz="1300" dirty="0"/>
            </a:br>
            <a:r>
              <a:rPr lang="en-US" sz="1300" dirty="0"/>
              <a:t>SAP Fiori provides a modern, user-friendly interface, while OData enables seamless data sharing. SAP BTP fosters innovation by integrating existing business applications with cloud services and intelligent technologies, allowing for greater scalability and flexibility.</a:t>
            </a:r>
          </a:p>
          <a:p>
            <a:pPr>
              <a:buFont typeface="Arial" panose="020B0604020202020204" pitchFamily="34" charset="0"/>
              <a:buChar char="•"/>
            </a:pPr>
            <a:r>
              <a:rPr lang="en-US" sz="1300" b="1" dirty="0"/>
              <a:t>How I see it implemented in the Energy Sector:</a:t>
            </a:r>
            <a:br>
              <a:rPr lang="en-US" sz="1300" dirty="0"/>
            </a:br>
            <a:r>
              <a:rPr lang="en-US" sz="1300" dirty="0"/>
              <a:t>SAP Fiori can provide intuitive, mobile-friendly interfaces for field workers and managers to access critical data in real-time. OData can support integration between different systems, such as linking operational data with financial records. SAP BTP allows energy companies to adopt new technologies like IoT and AI to optimize energy production, grid management, and predictive maintenance.</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1028" name="Picture 4">
            <a:extLst>
              <a:ext uri="{FF2B5EF4-FFF2-40B4-BE49-F238E27FC236}">
                <a16:creationId xmlns:a16="http://schemas.microsoft.com/office/drawing/2014/main" id="{55AEC334-4A37-4C98-1C1D-90F50548F215}"/>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p:blipFill>
        <p:spPr bwMode="auto">
          <a:xfrm>
            <a:off x="6500898" y="2349108"/>
            <a:ext cx="5150507" cy="3100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747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ABAP Reports</a:t>
            </a:r>
          </a:p>
          <a:p>
            <a:pPr>
              <a:buFont typeface="Arial" panose="020B0604020202020204" pitchFamily="34" charset="0"/>
              <a:buChar char="•"/>
            </a:pPr>
            <a:r>
              <a:rPr lang="en-US" b="1" dirty="0"/>
              <a:t>How I feel Shell implements this learning:</a:t>
            </a:r>
            <a:br>
              <a:rPr lang="en-US" dirty="0"/>
            </a:br>
            <a:r>
              <a:rPr lang="en-US" dirty="0"/>
              <a:t>Shell likely uses ABAP reports to monitor its operations by generating detailed, customized reports on oil production, refining, and supply chain processes. ALV reports, with their flexibility and data export options, help streamline reporting across different teams and regions.</a:t>
            </a:r>
          </a:p>
          <a:p>
            <a:pPr>
              <a:buFont typeface="Arial" panose="020B0604020202020204" pitchFamily="34" charset="0"/>
              <a:buChar char="•"/>
            </a:pPr>
            <a:r>
              <a:rPr lang="en-US" b="1" dirty="0"/>
              <a:t>How I feel Shell benefits from this learning:</a:t>
            </a:r>
            <a:br>
              <a:rPr lang="en-US" dirty="0"/>
            </a:br>
            <a:r>
              <a:rPr lang="en-US" dirty="0"/>
              <a:t>By leveraging the powerful reporting capabilities of ALV, Shell can improve decision-making with real-time, accurate insights into production efficiency, costs, and performance metrics, enhancing overall business agility and operational excellence.</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4098" name="Picture 2">
            <a:extLst>
              <a:ext uri="{FF2B5EF4-FFF2-40B4-BE49-F238E27FC236}">
                <a16:creationId xmlns:a16="http://schemas.microsoft.com/office/drawing/2014/main" id="{FE24C82C-2405-70F4-6C36-66D5CF5A81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7146815" y="1970595"/>
            <a:ext cx="3858673" cy="3858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5123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Props1.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3.xml><?xml version="1.0" encoding="utf-8"?>
<ds:datastoreItem xmlns:ds="http://schemas.openxmlformats.org/officeDocument/2006/customXml" ds:itemID="{1DADF44A-8650-472F-B2D9-50E27F0769F7}">
  <ds:schemaRefs>
    <ds:schemaRef ds:uri="http://schemas.openxmlformats.org/package/2006/metadata/core-properties"/>
    <ds:schemaRef ds:uri="http://purl.org/dc/terms/"/>
    <ds:schemaRef ds:uri="http://schemas.microsoft.com/office/2006/metadata/properties"/>
    <ds:schemaRef ds:uri="http://schemas.microsoft.com/office/2006/documentManagement/types"/>
    <ds:schemaRef ds:uri="489eda54-cdc8-4a48-94a2-8f9cf8024289"/>
    <ds:schemaRef ds:uri="http://purl.org/dc/dcmitype/"/>
    <ds:schemaRef ds:uri="http://schemas.microsoft.com/office/infopath/2007/PartnerControls"/>
    <ds:schemaRef ds:uri="d64320fb-f9a3-4131-8206-9d18da17abe9"/>
    <ds:schemaRef ds:uri="http://www.w3.org/XML/1998/namespace"/>
    <ds:schemaRef ds:uri="http://purl.org/dc/elements/1.1/"/>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20094</TotalTime>
  <Words>3579</Words>
  <Application>Microsoft Office PowerPoint</Application>
  <PresentationFormat>Widescreen</PresentationFormat>
  <Paragraphs>192</Paragraphs>
  <Slides>39</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3" baseType="lpstr">
      <vt:lpstr>Arial</vt:lpstr>
      <vt:lpstr>Calibri</vt:lpstr>
      <vt:lpstr>Office Theme</vt:lpstr>
      <vt:lpstr>think-cell Slide</vt:lpstr>
      <vt:lpstr>PowerPoint Presentation</vt:lpstr>
      <vt:lpstr>About Me</vt:lpstr>
      <vt:lpstr>PowerPoint Presentation</vt:lpstr>
      <vt:lpstr>PowerPoint Presentation</vt:lpstr>
      <vt:lpstr>Learning 1 | My takeaways</vt:lpstr>
      <vt:lpstr>Learning 2 | My takeaways</vt:lpstr>
      <vt:lpstr>Learning 3 | My takeaways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lpstr>PowerPoint Presentation</vt:lpstr>
      <vt:lpstr>Learning 1 | My takeaways</vt:lpstr>
      <vt:lpstr>Learning 2 | My takeaways</vt:lpstr>
      <vt:lpstr>Learning 3 | My takeaways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Hitesh, Hitesh SBOBNG-PTIY/AEC</cp:lastModifiedBy>
  <cp:revision>522</cp:revision>
  <dcterms:created xsi:type="dcterms:W3CDTF">2022-01-18T12:35:56Z</dcterms:created>
  <dcterms:modified xsi:type="dcterms:W3CDTF">2024-09-20T18:28:00Z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